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79" r:id="rId5"/>
    <p:sldId id="278" r:id="rId6"/>
    <p:sldId id="280" r:id="rId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89687" autoAdjust="0"/>
  </p:normalViewPr>
  <p:slideViewPr>
    <p:cSldViewPr>
      <p:cViewPr varScale="1">
        <p:scale>
          <a:sx n="65" d="100"/>
          <a:sy n="65" d="100"/>
        </p:scale>
        <p:origin x="15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DA978D41-7074-40A0-8A8E-A985EF7417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E5BD2B1-1938-4D49-82F2-06E4AC77EF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D47A8C2-E628-4745-91D6-742B7F941D2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5AE4196D-6121-4CF8-BB11-7EC03D4826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5739531D-E977-492B-89BC-4A5F23C856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9B85C269-D8CF-43EC-8D7A-09DE5D8AD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fld id="{DE2A6785-2DF3-41D7-AA14-EDBFB24904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talliance.org/wp-content/uploads/2019/08/CartaSomosLaAmazonia_eng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43A018A-0C83-4F13-99DA-836A77F8D3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A3ABE9-9B80-4793-A57C-CBCF90B11A7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E076792-E60C-4614-9472-5225D1160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FBBA0302-04DE-4447-B47E-A1479629E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.</a:t>
            </a:r>
            <a:endParaRPr lang="en-GB" altLang="en-US" dirty="0"/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17FBCC4-0E35-4920-9F46-D4DDA9BB4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55A9A6-F797-4D92-8F32-20D7EC28E4D3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8BAAC88-35F7-4ADC-A1C2-DACBAC709B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BAEF1247-9334-4CE4-8238-5C58A5096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  <a:hlinkClick r:id="rId3"/>
              </a:rPr>
              <a:t>https://actalliance.org/wp-content/uploads/2019/08/CartaSomosLaAmazonia_eng.pdf</a:t>
            </a: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A6785-2DF3-41D7-AA14-EDBFB24904CD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25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F939C8-9787-47D5-92B5-C6423E4453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60DC16-AE16-4166-8ED6-B0F78E0AD2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61EEF-B944-4C5E-BB2D-A88A1203BA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640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5D01C-9BD1-4B61-B5D1-BDAC020190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E21EB9-7E68-4E10-B5FE-C2C7C4D565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9A2E-071A-48EB-8FCE-31401BD21A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100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391795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63" y="1557338"/>
            <a:ext cx="3919537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CB3970-2823-47DB-AF06-57D00A22AA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2537B3-B95B-43E8-B770-E935091A54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35AAC-9A15-4E1B-B4EA-62FD856E57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14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DD3577-0881-447A-912B-CB9CDC9FB1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F9588F5-6F86-4EB7-ABE0-93CE121C44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37ED7-1ABB-45E4-87E1-B1DCA80624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697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C126A3-CBB2-4EBC-B0B3-D4CEFEBEA5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7F052B-2CC9-4D95-82C3-B08EDCCA86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DFD47-8719-4398-9A4A-993522E730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83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443663" y="4437112"/>
            <a:ext cx="2232025" cy="936576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700"/>
              </a:spcAft>
              <a:buNone/>
              <a:defRPr sz="1400" b="1" i="0" kern="1200" spc="1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8383C6-26CB-40D4-A672-F12B77B1C1E2}"/>
              </a:ext>
            </a:extLst>
          </p:cNvPr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2C7FB2-E2FC-4F2D-91E8-602AD8FF452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01EF8-4A99-44B7-A371-6CD98D8D92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895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5FC916B9-3541-48AF-99A5-EA32D872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53113"/>
            <a:ext cx="9144000" cy="1004887"/>
          </a:xfrm>
          <a:prstGeom prst="rect">
            <a:avLst/>
          </a:prstGeom>
          <a:solidFill>
            <a:srgbClr val="B7B1A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graphicFrame>
        <p:nvGraphicFramePr>
          <p:cNvPr id="3" name="Base" hidden="1">
            <a:extLst>
              <a:ext uri="{FF2B5EF4-FFF2-40B4-BE49-F238E27FC236}">
                <a16:creationId xmlns:a16="http://schemas.microsoft.com/office/drawing/2014/main" id="{03B177AF-F89C-4EFE-8B74-E621F4B9CB27}"/>
              </a:ext>
            </a:extLst>
          </p:cNvPr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2051" name="Base" hidden="1">
                        <a:extLst>
                          <a:ext uri="{FF2B5EF4-FFF2-40B4-BE49-F238E27FC236}">
                            <a16:creationId xmlns:a16="http://schemas.microsoft.com/office/drawing/2014/main" id="{E7800D8F-4CC8-4D6C-A4F3-F27F3698917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0" descr="CA_red_RGB.eps">
            <a:extLst>
              <a:ext uri="{FF2B5EF4-FFF2-40B4-BE49-F238E27FC236}">
                <a16:creationId xmlns:a16="http://schemas.microsoft.com/office/drawing/2014/main" id="{660BD09F-5153-4C37-8570-8D68EA074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6132513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A139888-9A79-4A2B-91F1-96B8D200E0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28800" y="6165850"/>
            <a:ext cx="6523038" cy="463550"/>
          </a:xfrm>
        </p:spPr>
        <p:txBody>
          <a:bodyPr/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Last slide small print, including all photo credits, </a:t>
            </a:r>
            <a:r>
              <a:rPr lang="en-GB" err="1"/>
              <a:t>eg</a:t>
            </a:r>
            <a:r>
              <a:rPr lang="en-GB"/>
              <a:t> slide 1: Christian Aid/Elaine </a:t>
            </a:r>
            <a:r>
              <a:rPr lang="en-GB" err="1"/>
              <a:t>Duigenan</a:t>
            </a:r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648DE74-B2FC-49DE-9836-FEDF93EDD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B365B-3A54-4D96-9838-B180A1826D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4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63FF1D0D-CF1D-4C21-B773-E39393DF0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53113"/>
            <a:ext cx="9144000" cy="1004887"/>
          </a:xfrm>
          <a:prstGeom prst="rect">
            <a:avLst/>
          </a:prstGeom>
          <a:solidFill>
            <a:srgbClr val="B7B1A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1027" name="Picture 20" descr="CA_red_RGB">
            <a:extLst>
              <a:ext uri="{FF2B5EF4-FFF2-40B4-BE49-F238E27FC236}">
                <a16:creationId xmlns:a16="http://schemas.microsoft.com/office/drawing/2014/main" id="{6A2EE003-6C7D-4A97-BB51-3D74ADAF9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65838"/>
            <a:ext cx="1273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632813B2-FD12-4FEF-ADB4-54E14FDAD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150813"/>
            <a:ext cx="80041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7C3516E3-D451-4357-9F48-D9E4005AB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79898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2703492-6FEC-4498-9ED8-484E84544F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096000"/>
            <a:ext cx="65230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FF0000"/>
                </a:solidFill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6BD7E2-0887-47C0-AA64-B47E49CB07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4938" y="6399213"/>
            <a:ext cx="1079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b="1">
                <a:ea typeface="ヒラギノ角ゴ Pro W3" pitchFamily="-84" charset="-128"/>
              </a:defRPr>
            </a:lvl1pPr>
          </a:lstStyle>
          <a:p>
            <a:pPr>
              <a:defRPr/>
            </a:pPr>
            <a:fld id="{4F467C2A-12A4-4D24-88AB-EB26F70383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711200" indent="-7112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Blip>
          <a:blip r:embed="rId10"/>
        </a:buBlip>
        <a:defRPr sz="3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1277938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■"/>
        <a:defRPr sz="2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685925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■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2093913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■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5019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■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talliance.org/wp-content/uploads/2019/08/CartaSomosLaAmazonia_eng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6884EF2B-441D-4811-ACAA-D1F84234DE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0464" y="128386"/>
            <a:ext cx="5554960" cy="735013"/>
          </a:xfrm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3600" spc="-150" dirty="0">
                <a:ea typeface="+mj-ea"/>
                <a:cs typeface="+mj-cs"/>
              </a:rPr>
              <a:t>Amazon Rainforest Fires </a:t>
            </a:r>
            <a:endParaRPr lang="en-GB" sz="8000" spc="-150" dirty="0">
              <a:ea typeface="+mj-ea"/>
              <a:cs typeface="+mj-cs"/>
            </a:endParaRPr>
          </a:p>
        </p:txBody>
      </p:sp>
      <p:sp>
        <p:nvSpPr>
          <p:cNvPr id="4099" name="Slide Number Placeholder 4">
            <a:extLst>
              <a:ext uri="{FF2B5EF4-FFF2-40B4-BE49-F238E27FC236}">
                <a16:creationId xmlns:a16="http://schemas.microsoft.com/office/drawing/2014/main" id="{BA494FDE-AC34-4EAA-9346-78D2256731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659503-90F2-4022-AEB7-B6F10B2B4938}" type="slidenum">
              <a:rPr lang="en-GB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1800"/>
          </a:p>
        </p:txBody>
      </p:sp>
      <p:sp>
        <p:nvSpPr>
          <p:cNvPr id="4100" name="Rectangle 19">
            <a:extLst>
              <a:ext uri="{FF2B5EF4-FFF2-40B4-BE49-F238E27FC236}">
                <a16:creationId xmlns:a16="http://schemas.microsoft.com/office/drawing/2014/main" id="{76AF75D7-50E3-4940-B46E-FAEE5BFE3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938" y="6570663"/>
            <a:ext cx="75612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FF0000"/>
              </a:solidFill>
            </a:endParaRPr>
          </a:p>
        </p:txBody>
      </p:sp>
      <p:pic>
        <p:nvPicPr>
          <p:cNvPr id="4101" name="Picture 20" descr="PO r&amp;b vertical small">
            <a:extLst>
              <a:ext uri="{FF2B5EF4-FFF2-40B4-BE49-F238E27FC236}">
                <a16:creationId xmlns:a16="http://schemas.microsoft.com/office/drawing/2014/main" id="{893E7386-3F24-4250-912F-1EE12D754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75260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1968B3-9299-437B-80F7-4E1AC62FC964}"/>
              </a:ext>
            </a:extLst>
          </p:cNvPr>
          <p:cNvSpPr txBox="1"/>
          <p:nvPr/>
        </p:nvSpPr>
        <p:spPr>
          <a:xfrm>
            <a:off x="8728372" y="3429000"/>
            <a:ext cx="307777" cy="184581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sz="800" dirty="0"/>
              <a:t>Photo: Steve </a:t>
            </a:r>
            <a:r>
              <a:rPr lang="en-GB" sz="800" dirty="0" err="1"/>
              <a:t>Chirombo</a:t>
            </a:r>
            <a:r>
              <a:rPr lang="en-GB" sz="800" dirty="0"/>
              <a:t> / Christian Aid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82BDE-147B-4B17-8E3A-96523895005E}"/>
              </a:ext>
            </a:extLst>
          </p:cNvPr>
          <p:cNvSpPr txBox="1"/>
          <p:nvPr/>
        </p:nvSpPr>
        <p:spPr>
          <a:xfrm>
            <a:off x="273244" y="863399"/>
            <a:ext cx="4433919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/>
              <a:t>Right now communities of the Amazon need your solidarity</a:t>
            </a:r>
          </a:p>
          <a:p>
            <a:pPr>
              <a:defRPr/>
            </a:pPr>
            <a:endParaRPr lang="en-GB" sz="1600" b="1" dirty="0"/>
          </a:p>
          <a:p>
            <a:pPr>
              <a:defRPr/>
            </a:pPr>
            <a:r>
              <a:rPr lang="en-GB" sz="1600" b="1" dirty="0"/>
              <a:t>Bolivia</a:t>
            </a:r>
            <a:r>
              <a:rPr lang="en-GB" sz="1600" dirty="0"/>
              <a:t>: Over 2,700 fires have ravaged more than 744,000 hectares of land affecting over 1,800 families. </a:t>
            </a:r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sz="1600" b="1" dirty="0"/>
              <a:t>Brazil: </a:t>
            </a:r>
            <a:r>
              <a:rPr lang="en-GB" sz="1600" dirty="0"/>
              <a:t>O</a:t>
            </a:r>
            <a:r>
              <a:rPr lang="en-US" sz="1600" dirty="0" err="1"/>
              <a:t>ver</a:t>
            </a:r>
            <a:r>
              <a:rPr lang="en-US" sz="1600" dirty="0"/>
              <a:t> 72,000 fires detected, the highest since records began.</a:t>
            </a:r>
            <a:endParaRPr lang="en-GB" sz="1600" dirty="0"/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sz="1600" dirty="0"/>
              <a:t>Indigenous communities of the Amazon are paying the highest price. Please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Pray for them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Sign our petition to the UK Prime Minister </a:t>
            </a:r>
          </a:p>
          <a:p>
            <a:pPr>
              <a:defRPr/>
            </a:pPr>
            <a:endParaRPr lang="en-GB" sz="1400" u="sng" dirty="0"/>
          </a:p>
          <a:p>
            <a:pPr>
              <a:defRPr/>
            </a:pPr>
            <a:r>
              <a:rPr lang="en-GB" sz="1600" b="1" dirty="0">
                <a:solidFill>
                  <a:srgbClr val="FF0000"/>
                </a:solidFill>
              </a:rPr>
              <a:t>Find out more at caid.org.uk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B3CC0-3A19-4F88-A464-19D0A0C3F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062154"/>
            <a:ext cx="6819838" cy="4278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AC83A4FD-8D4D-4A27-8F22-4E81DF4DF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357" y="116632"/>
            <a:ext cx="5329287" cy="106997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Prayer for those affected</a:t>
            </a:r>
            <a:endParaRPr lang="en-GB" sz="3600" dirty="0">
              <a:ea typeface="+mj-ea"/>
              <a:cs typeface="+mj-cs"/>
            </a:endParaRPr>
          </a:p>
        </p:txBody>
      </p:sp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3B3D9BB4-5076-42E0-A0D0-5035584B2A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C334A4-D12C-4B07-A88A-4575B9425FDD}" type="slidenum">
              <a:rPr lang="en-GB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1800"/>
          </a:p>
        </p:txBody>
      </p:sp>
      <p:sp>
        <p:nvSpPr>
          <p:cNvPr id="6148" name="Text Placeholder 4">
            <a:extLst>
              <a:ext uri="{FF2B5EF4-FFF2-40B4-BE49-F238E27FC236}">
                <a16:creationId xmlns:a16="http://schemas.microsoft.com/office/drawing/2014/main" id="{19D0D3DE-2188-4754-BBB9-58715015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57" y="1017559"/>
            <a:ext cx="7959067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■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Creator God,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1500" dirty="0"/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When the fires rage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and the flames engulf us,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Who can we turn to but you?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We cry out to you now,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For the sake of the Amazon;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the lungs of the earth.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We pray for your protection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and divine restoration.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1500" dirty="0"/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Loving God,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We ask for you to bring life and hope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where there is destruction and death;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for our indigenous sisters and brothers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who call the rainforest home.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1500" dirty="0"/>
          </a:p>
          <a:p>
            <a:pPr>
              <a:buFont typeface="Arial" panose="020B0604020202020204" pitchFamily="34" charset="0"/>
              <a:buNone/>
            </a:pPr>
            <a:endParaRPr lang="en-GB" altLang="en-US" sz="1500" dirty="0"/>
          </a:p>
          <a:p>
            <a:pPr>
              <a:buFont typeface="Arial" panose="020B0604020202020204" pitchFamily="34" charset="0"/>
              <a:buNone/>
            </a:pPr>
            <a:endParaRPr lang="en-GB" altLang="en-US" sz="1500" dirty="0"/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We repent for taking for granted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your wondrous creation,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for plundering its resources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to satiate our own greed.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For not paying enough attention.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1500" dirty="0"/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We pray for a change of heart for governments who have the ability to make change.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1500" dirty="0"/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Give us the courage to stand in solidarity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with those whose voices go unheard.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Give us the hearts to stand up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for all those made in your image.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1500" dirty="0"/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dirty="0"/>
              <a:t>In your name we pray.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500" b="1" dirty="0"/>
              <a:t>Amen </a:t>
            </a:r>
            <a:br>
              <a:rPr lang="en-GB" altLang="en-US" sz="1500" dirty="0"/>
            </a:br>
            <a:endParaRPr lang="en-GB" altLang="en-US" sz="1500" b="1" dirty="0"/>
          </a:p>
          <a:p>
            <a:pPr>
              <a:lnSpc>
                <a:spcPts val="3200"/>
              </a:lnSpc>
              <a:spcBef>
                <a:spcPct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altLang="en-US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D29B2-3C96-479C-8349-A5D42806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80" y="212079"/>
            <a:ext cx="8004175" cy="1069975"/>
          </a:xfrm>
        </p:spPr>
        <p:txBody>
          <a:bodyPr/>
          <a:lstStyle/>
          <a:p>
            <a:r>
              <a:rPr lang="en-GB" sz="3600" dirty="0"/>
              <a:t>Stand in solidarity with the Amazon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D90E1-8E39-4DEC-BF30-9AE3CE508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80" y="1340644"/>
            <a:ext cx="8294439" cy="417671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Over 1000 church denominations and faith-based organisations worldwide have joined forces to support the “</a:t>
            </a:r>
            <a:r>
              <a:rPr lang="en-GB" sz="1800" dirty="0" err="1"/>
              <a:t>Somos</a:t>
            </a:r>
            <a:r>
              <a:rPr lang="en-GB" sz="1800" dirty="0"/>
              <a:t> la Amazonia” declaration by churches in the Amazon region. The declaration will be presented at the Synod of Bishops for the Pan-Amazon region in October 2019, to help strengthen the faith movement for the protection of the Amazon. Christian Aid is reaching out to faith-based organisations globally to seek their endorsement of the declaration.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You can </a:t>
            </a:r>
            <a:r>
              <a:rPr lang="en-GB" sz="1800" b="1" dirty="0">
                <a:hlinkClick r:id="rId3"/>
              </a:rPr>
              <a:t>read the declaration</a:t>
            </a:r>
            <a:r>
              <a:rPr lang="en-GB" sz="1800" dirty="0"/>
              <a:t>, which you may want to use for your own reflection and prayer.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1B389-6310-463A-8C5A-97EACBBA03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49A2E-071A-48EB-8FCE-31401BD21AB9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3553256"/>
      </p:ext>
    </p:extLst>
  </p:cSld>
  <p:clrMapOvr>
    <a:masterClrMapping/>
  </p:clrMapOvr>
</p:sld>
</file>

<file path=ppt/theme/theme1.xml><?xml version="1.0" encoding="utf-8"?>
<a:theme xmlns:a="http://schemas.openxmlformats.org/drawingml/2006/main" name="CA PowerPoint Template v2">
  <a:themeElements>
    <a:clrScheme name="CA PowerPoint Template 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yclone Idai - summary slide.pot [Compatibility Mode]" id="{05AA0FAB-8789-4E79-AE8B-B03331B29338}" vid="{0AF44228-7D28-42D9-AA1E-BBA86A88CD5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C02C3D69097D4F97935E46EDF57E34" ma:contentTypeVersion="11" ma:contentTypeDescription="Create a new document." ma:contentTypeScope="" ma:versionID="1c64dedda57f924339f7b55ef2005aec">
  <xsd:schema xmlns:xsd="http://www.w3.org/2001/XMLSchema" xmlns:xs="http://www.w3.org/2001/XMLSchema" xmlns:p="http://schemas.microsoft.com/office/2006/metadata/properties" xmlns:ns3="cee7fc70-4d13-457a-a9cb-d0fabda55a7c" xmlns:ns4="430d0388-29c4-4c61-b8a3-f92c0b1e1dbe" targetNamespace="http://schemas.microsoft.com/office/2006/metadata/properties" ma:root="true" ma:fieldsID="324c316931f4502d59433a87b755a2e0" ns3:_="" ns4:_="">
    <xsd:import namespace="cee7fc70-4d13-457a-a9cb-d0fabda55a7c"/>
    <xsd:import namespace="430d0388-29c4-4c61-b8a3-f92c0b1e1d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7fc70-4d13-457a-a9cb-d0fabda55a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d0388-29c4-4c61-b8a3-f92c0b1e1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4D05BB-0846-4BAF-A973-DC7EBB0B3815}">
  <ds:schemaRefs>
    <ds:schemaRef ds:uri="http://purl.org/dc/terms/"/>
    <ds:schemaRef ds:uri="http://schemas.openxmlformats.org/package/2006/metadata/core-properties"/>
    <ds:schemaRef ds:uri="http://purl.org/dc/dcmitype/"/>
    <ds:schemaRef ds:uri="430d0388-29c4-4c61-b8a3-f92c0b1e1dbe"/>
    <ds:schemaRef ds:uri="cee7fc70-4d13-457a-a9cb-d0fabda55a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EE9CFE-4683-4DAE-9D85-F01AB2F804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A96E61-F287-4CFD-8A5D-75CE1358C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e7fc70-4d13-457a-a9cb-d0fabda55a7c"/>
    <ds:schemaRef ds:uri="430d0388-29c4-4c61-b8a3-f92c0b1e1d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Cyclone Idai - summary slide (3)</Template>
  <TotalTime>453</TotalTime>
  <Words>372</Words>
  <Application>Microsoft Office PowerPoint</Application>
  <PresentationFormat>On-screen Show (4:3)</PresentationFormat>
  <Paragraphs>60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ヒラギノ角ゴ Pro W3</vt:lpstr>
      <vt:lpstr>CA PowerPoint Template v2</vt:lpstr>
      <vt:lpstr>Microsoft PowerPoint 97-2003 Presentation</vt:lpstr>
      <vt:lpstr>Amazon Rainforest Fires </vt:lpstr>
      <vt:lpstr>Prayer for those affected</vt:lpstr>
      <vt:lpstr>Stand in solidarity with the Amazon </vt:lpstr>
    </vt:vector>
  </TitlesOfParts>
  <Company>Stephen Coyle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Cyclone Idai Appeal</dc:title>
  <dc:creator>Jenny Ayres</dc:creator>
  <cp:lastModifiedBy>Sharon Ngwena</cp:lastModifiedBy>
  <cp:revision>21</cp:revision>
  <dcterms:created xsi:type="dcterms:W3CDTF">2019-03-22T16:54:08Z</dcterms:created>
  <dcterms:modified xsi:type="dcterms:W3CDTF">2019-09-05T12:48:22Z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/>
  </property>
  <property fmtid="{D5CDD505-2E9C-101B-9397-08002B2CF9AE}" pid="3" name="InternationalOperationsManual">
    <vt:lpwstr>0</vt:lpwstr>
  </property>
  <property fmtid="{D5CDD505-2E9C-101B-9397-08002B2CF9AE}" pid="4" name="PlanningReportingUnit">
    <vt:lpwstr/>
  </property>
  <property fmtid="{D5CDD505-2E9C-101B-9397-08002B2CF9AE}" pid="5" name="Team">
    <vt:lpwstr/>
  </property>
  <property fmtid="{D5CDD505-2E9C-101B-9397-08002B2CF9AE}" pid="6" name="FocusArea">
    <vt:lpwstr/>
  </property>
  <property fmtid="{D5CDD505-2E9C-101B-9397-08002B2CF9AE}" pid="7" name="DocumentStatus">
    <vt:lpwstr>Draft</vt:lpwstr>
  </property>
  <property fmtid="{D5CDD505-2E9C-101B-9397-08002B2CF9AE}" pid="8" name="Region">
    <vt:lpwstr/>
  </property>
  <property fmtid="{D5CDD505-2E9C-101B-9397-08002B2CF9AE}" pid="9" name="Country">
    <vt:lpwstr>England</vt:lpwstr>
  </property>
  <property fmtid="{D5CDD505-2E9C-101B-9397-08002B2CF9AE}" pid="10" name="Language">
    <vt:lpwstr>English</vt:lpwstr>
  </property>
  <property fmtid="{D5CDD505-2E9C-101B-9397-08002B2CF9AE}" pid="11" name="Show in Resources">
    <vt:lpwstr>0</vt:lpwstr>
  </property>
  <property fmtid="{D5CDD505-2E9C-101B-9397-08002B2CF9AE}" pid="12" name="Working with churches">
    <vt:lpwstr/>
  </property>
  <property fmtid="{D5CDD505-2E9C-101B-9397-08002B2CF9AE}" pid="13" name="_ip_UnifiedCompliancePolicyUIAction">
    <vt:lpwstr/>
  </property>
  <property fmtid="{D5CDD505-2E9C-101B-9397-08002B2CF9AE}" pid="14" name="Document Type">
    <vt:lpwstr>Template</vt:lpwstr>
  </property>
  <property fmtid="{D5CDD505-2E9C-101B-9397-08002B2CF9AE}" pid="15" name="Category">
    <vt:lpwstr>Admin</vt:lpwstr>
  </property>
  <property fmtid="{D5CDD505-2E9C-101B-9397-08002B2CF9AE}" pid="16" name="_ip_UnifiedCompliancePolicyProperties">
    <vt:lpwstr/>
  </property>
  <property fmtid="{D5CDD505-2E9C-101B-9397-08002B2CF9AE}" pid="17" name="Unit">
    <vt:lpwstr>Design</vt:lpwstr>
  </property>
  <property fmtid="{D5CDD505-2E9C-101B-9397-08002B2CF9AE}" pid="18" name="Archived">
    <vt:lpwstr/>
  </property>
  <property fmtid="{D5CDD505-2E9C-101B-9397-08002B2CF9AE}" pid="19" name="ContentTypeId">
    <vt:lpwstr>0x01010055C02C3D69097D4F97935E46EDF57E34</vt:lpwstr>
  </property>
  <property fmtid="{D5CDD505-2E9C-101B-9397-08002B2CF9AE}" pid="20" name="Division">
    <vt:lpwstr>(none)</vt:lpwstr>
  </property>
  <property fmtid="{D5CDD505-2E9C-101B-9397-08002B2CF9AE}" pid="21" name="Doc type">
    <vt:lpwstr/>
  </property>
  <property fmtid="{D5CDD505-2E9C-101B-9397-08002B2CF9AE}" pid="22" name="Status">
    <vt:lpwstr>(none)</vt:lpwstr>
  </property>
  <property fmtid="{D5CDD505-2E9C-101B-9397-08002B2CF9AE}" pid="23" name="Archiving">
    <vt:lpwstr/>
  </property>
</Properties>
</file>