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4"/>
    <p:sldMasterId id="2147483717" r:id="rId5"/>
    <p:sldMasterId id="2147483648" r:id="rId6"/>
    <p:sldMasterId id="2147483721" r:id="rId7"/>
    <p:sldMasterId id="2147483722" r:id="rId8"/>
    <p:sldMasterId id="2147483713" r:id="rId9"/>
    <p:sldMasterId id="2147483714" r:id="rId10"/>
  </p:sldMasterIdLst>
  <p:notesMasterIdLst>
    <p:notesMasterId r:id="rId24"/>
  </p:notesMasterIdLst>
  <p:sldIdLst>
    <p:sldId id="282" r:id="rId11"/>
    <p:sldId id="268" r:id="rId12"/>
    <p:sldId id="273" r:id="rId13"/>
    <p:sldId id="271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64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650"/>
    <p:restoredTop sz="74375"/>
  </p:normalViewPr>
  <p:slideViewPr>
    <p:cSldViewPr>
      <p:cViewPr varScale="1">
        <p:scale>
          <a:sx n="175" d="100"/>
          <a:sy n="175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DA978D41-7074-40A0-8A8E-A985EF7417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DE5BD2B1-1938-4D49-82F2-06E4AC77EF9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FE5E8D2-C487-794D-B51E-A36D4BAAACB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9" name="Rectangle 5">
            <a:extLst>
              <a:ext uri="{FF2B5EF4-FFF2-40B4-BE49-F238E27FC236}">
                <a16:creationId xmlns:a16="http://schemas.microsoft.com/office/drawing/2014/main" id="{5AE4196D-6121-4CF8-BB11-7EC03D4826E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3670" name="Rectangle 6">
            <a:extLst>
              <a:ext uri="{FF2B5EF4-FFF2-40B4-BE49-F238E27FC236}">
                <a16:creationId xmlns:a16="http://schemas.microsoft.com/office/drawing/2014/main" id="{5739531D-E977-492B-89BC-4A5F23C856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3671" name="Rectangle 7">
            <a:extLst>
              <a:ext uri="{FF2B5EF4-FFF2-40B4-BE49-F238E27FC236}">
                <a16:creationId xmlns:a16="http://schemas.microsoft.com/office/drawing/2014/main" id="{9B85C269-D8CF-43EC-8D7A-09DE5D8AD4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ヒラギノ角ゴ Pro W3" pitchFamily="-84" charset="-128"/>
              </a:defRPr>
            </a:lvl1pPr>
          </a:lstStyle>
          <a:p>
            <a:pPr>
              <a:defRPr/>
            </a:pPr>
            <a:fld id="{8C4377FC-F24F-704B-9E5C-5852303664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A Template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AF645-3B47-784D-A360-965741BFCB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0165" y="620688"/>
            <a:ext cx="6823670" cy="4824536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Short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95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emplate - Full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634300-2072-2042-A089-9D8D1DACE4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picture icon to insert photo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4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 Template - Full pag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47E864-8D36-F042-BC5C-99360AFDC3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picture icon to insert photo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046CD-5BB7-A64D-B639-CEC4D78E96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692696"/>
            <a:ext cx="4248398" cy="20891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‘Short quote over photo’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456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emplate - 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screen&#10;&#10;Description automatically generated">
            <a:extLst>
              <a:ext uri="{FF2B5EF4-FFF2-40B4-BE49-F238E27FC236}">
                <a16:creationId xmlns:a16="http://schemas.microsoft.com/office/drawing/2014/main" id="{852B34F2-14CE-1447-BA31-F878CA442D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544" y="5733256"/>
            <a:ext cx="1998536" cy="43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07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emplate - 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577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A Template - 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E66F253-277E-F942-AD86-21DA395AC8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35150" y="2060848"/>
            <a:ext cx="5616575" cy="345571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on picture icon to insert photo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Placeholder 2">
            <a:extLst>
              <a:ext uri="{FF2B5EF4-FFF2-40B4-BE49-F238E27FC236}">
                <a16:creationId xmlns:a16="http://schemas.microsoft.com/office/drawing/2014/main" id="{7D7BDB44-6165-454C-9EE9-7CDFD30B10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549" y="764704"/>
            <a:ext cx="783178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400"/>
            </a:lvl1pPr>
          </a:lstStyle>
          <a:p>
            <a:r>
              <a:rPr lang="en-GB" dirty="0"/>
              <a:t>Short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796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emplate - Bulle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598B1744-B702-DD42-AB65-AC3E90A300E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EA112BD-3A00-844C-979E-9A36DF27756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8650" y="1412776"/>
            <a:ext cx="7886700" cy="3744415"/>
          </a:xfrm>
          <a:prstGeom prst="rect">
            <a:avLst/>
          </a:prstGeom>
        </p:spPr>
        <p:txBody>
          <a:bodyPr/>
          <a:lstStyle>
            <a:lvl1pPr marL="447675" indent="-447675">
              <a:buBlip>
                <a:blip r:embed="rId2"/>
              </a:buBlip>
              <a:defRPr>
                <a:latin typeface="+mn-lt"/>
              </a:defRPr>
            </a:lvl1pPr>
          </a:lstStyle>
          <a:p>
            <a:pPr marL="447675" indent="-447675">
              <a:buBlip>
                <a:blip r:embed="rId2"/>
              </a:buBlip>
            </a:pPr>
            <a:r>
              <a:rPr lang="en-GB" sz="3200" dirty="0"/>
              <a:t>Bullet point one</a:t>
            </a:r>
          </a:p>
          <a:p>
            <a:pPr marL="447675" indent="-447675">
              <a:buBlip>
                <a:blip r:embed="rId2"/>
              </a:buBlip>
            </a:pPr>
            <a:r>
              <a:rPr lang="en-GB" sz="3200" dirty="0"/>
              <a:t>Bullet point two</a:t>
            </a:r>
          </a:p>
          <a:p>
            <a:pPr marL="447675" indent="-447675">
              <a:buBlip>
                <a:blip r:embed="rId2"/>
              </a:buBlip>
            </a:pPr>
            <a:r>
              <a:rPr lang="en-GB" sz="3200" dirty="0"/>
              <a:t>Bullet point three</a:t>
            </a:r>
          </a:p>
        </p:txBody>
      </p:sp>
      <p:sp>
        <p:nvSpPr>
          <p:cNvPr id="21" name="Title Placeholder 9">
            <a:extLst>
              <a:ext uri="{FF2B5EF4-FFF2-40B4-BE49-F238E27FC236}">
                <a16:creationId xmlns:a16="http://schemas.microsoft.com/office/drawing/2014/main" id="{458D25EE-03BA-3742-9CC2-160C138E2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Sample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932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emplate- Bulle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CCC465FE-5718-C148-B398-A3B5B47D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Sample title </a:t>
            </a: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CC578E-4D18-694E-BBED-18FBECC08C0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5" name="Content Placeholder 19">
            <a:extLst>
              <a:ext uri="{FF2B5EF4-FFF2-40B4-BE49-F238E27FC236}">
                <a16:creationId xmlns:a16="http://schemas.microsoft.com/office/drawing/2014/main" id="{071E844E-9385-214A-9411-ADA2F973302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8650" y="1412776"/>
            <a:ext cx="7886700" cy="3744415"/>
          </a:xfrm>
          <a:prstGeom prst="rect">
            <a:avLst/>
          </a:prstGeom>
        </p:spPr>
        <p:txBody>
          <a:bodyPr/>
          <a:lstStyle>
            <a:lvl1pPr marL="449263" indent="-449263">
              <a:buBlip>
                <a:blip r:embed="rId2"/>
              </a:buBlip>
              <a:tabLst/>
              <a:defRPr>
                <a:latin typeface="+mn-lt"/>
              </a:defRPr>
            </a:lvl1pPr>
            <a:lvl2pPr marL="712788" indent="-288925">
              <a:tabLst/>
              <a:defRPr>
                <a:latin typeface="+mn-lt"/>
              </a:defRPr>
            </a:lvl2pPr>
          </a:lstStyle>
          <a:p>
            <a:pPr marL="447675" indent="-447675">
              <a:buBlip>
                <a:blip r:embed="rId2"/>
              </a:buBlip>
            </a:pPr>
            <a:r>
              <a:rPr lang="en-GB" sz="3200" dirty="0"/>
              <a:t>Bullet point one</a:t>
            </a:r>
          </a:p>
          <a:p>
            <a:pPr lvl="1"/>
            <a:r>
              <a:rPr lang="en-GB" dirty="0"/>
              <a:t>Second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1866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emplate - Bulle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91C3F34-D881-BA4A-BDD3-D9437A62009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8650" y="1412776"/>
            <a:ext cx="3778250" cy="3959225"/>
          </a:xfrm>
          <a:prstGeom prst="rect">
            <a:avLst/>
          </a:prstGeom>
        </p:spPr>
        <p:txBody>
          <a:bodyPr/>
          <a:lstStyle>
            <a:lvl1pPr marL="447675" indent="-447675">
              <a:buBlip>
                <a:blip r:embed="rId2"/>
              </a:buBlip>
              <a:tabLst>
                <a:tab pos="0" algn="l"/>
              </a:tabLst>
              <a:defRPr>
                <a:latin typeface="+mn-lt"/>
              </a:defRPr>
            </a:lvl1pPr>
            <a:lvl2pPr marL="407988" indent="307975">
              <a:tabLst/>
              <a:defRPr>
                <a:latin typeface="+mn-lt"/>
              </a:defRPr>
            </a:lvl2pPr>
          </a:lstStyle>
          <a:p>
            <a:pPr marL="447675" indent="-447675">
              <a:buBlip>
                <a:blip r:embed="rId2"/>
              </a:buBlip>
            </a:pPr>
            <a:r>
              <a:rPr lang="en-GB" sz="3200" dirty="0"/>
              <a:t>Bullet point one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114F7350-8891-CB4C-9FF5-26BFC19328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61823" y="1412776"/>
            <a:ext cx="3778250" cy="3959225"/>
          </a:xfrm>
          <a:prstGeom prst="rect">
            <a:avLst/>
          </a:prstGeom>
        </p:spPr>
        <p:txBody>
          <a:bodyPr/>
          <a:lstStyle>
            <a:lvl1pPr marL="447675" indent="-447675">
              <a:buBlip>
                <a:blip r:embed="rId2"/>
              </a:buBlip>
              <a:defRPr>
                <a:latin typeface="+mn-lt"/>
              </a:defRPr>
            </a:lvl1pPr>
            <a:lvl2pPr marL="806450" indent="-361950">
              <a:tabLst/>
              <a:defRPr>
                <a:latin typeface="+mn-lt"/>
              </a:defRPr>
            </a:lvl2pPr>
          </a:lstStyle>
          <a:p>
            <a:pPr marL="447675" indent="-447675">
              <a:buBlip>
                <a:blip r:embed="rId2"/>
              </a:buBlip>
            </a:pPr>
            <a:r>
              <a:rPr lang="en-GB" sz="3200" dirty="0"/>
              <a:t>Bullet point two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6" name="Title Placeholder 9">
            <a:extLst>
              <a:ext uri="{FF2B5EF4-FFF2-40B4-BE49-F238E27FC236}">
                <a16:creationId xmlns:a16="http://schemas.microsoft.com/office/drawing/2014/main" id="{175180C8-5F5C-DF4E-AFE1-FCBCC33F9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Sample title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1F35F-A603-9D4C-8EBF-D58D960ECBC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8512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emplate - 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2EA9252-D54C-DE43-93DE-3F956E756E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341438"/>
            <a:ext cx="3744913" cy="3959225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pPr lvl="0"/>
            <a:r>
              <a:rPr lang="en-US" dirty="0"/>
              <a:t>‘This could be a pull quote from the person in the photo. ‘Because of climate change and drought, I worry a lot about food’ Quote attribution here in this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D263CD8-A5EF-6740-8FC8-5E905C12D1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84216" y="1341437"/>
            <a:ext cx="4067175" cy="4390801"/>
          </a:xfrm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en-US" dirty="0"/>
              <a:t>Click on picture icon to insert photo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894434-55D9-D946-A2A3-6ED3B95C9976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11" name="Title Placeholder 9">
            <a:extLst>
              <a:ext uri="{FF2B5EF4-FFF2-40B4-BE49-F238E27FC236}">
                <a16:creationId xmlns:a16="http://schemas.microsoft.com/office/drawing/2014/main" id="{6C91AA40-4C4F-5547-8513-9554FCF867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Photo with quote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786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emplate -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7E7DD47-B7A4-304C-866E-53FA59FC7E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02984" y="3801624"/>
            <a:ext cx="2303908" cy="1206500"/>
          </a:xfrm>
        </p:spPr>
        <p:txBody>
          <a:bodyPr/>
          <a:lstStyle/>
          <a:p>
            <a:pPr lvl="0"/>
            <a:r>
              <a:rPr lang="en-GB" dirty="0"/>
              <a:t>Caption text can go here. Just a short one of about 15 words or so.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1F115BE-32C2-1F4D-9899-AC89E2D7796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8963" y="1349375"/>
            <a:ext cx="5927725" cy="3659188"/>
          </a:xfrm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en-US" dirty="0"/>
              <a:t>Click on picture icon to insert photo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55382E-5DBE-AB4F-8D10-287BF4B00949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9" name="Title Placeholder 9">
            <a:extLst>
              <a:ext uri="{FF2B5EF4-FFF2-40B4-BE49-F238E27FC236}">
                <a16:creationId xmlns:a16="http://schemas.microsoft.com/office/drawing/2014/main" id="{9EA94505-B008-B745-85BA-69C41BB4EA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One 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45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emplate - 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773A790D-9499-F54E-A3AB-CB1B713F64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0251" y="3874243"/>
            <a:ext cx="2303908" cy="1206500"/>
          </a:xfrm>
        </p:spPr>
        <p:txBody>
          <a:bodyPr/>
          <a:lstStyle/>
          <a:p>
            <a:pPr lvl="0"/>
            <a:r>
              <a:rPr lang="en-GB" dirty="0"/>
              <a:t>Caption text can go here. Just a short one of about 15 words or so.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B86033A-8847-7A40-9E1C-B8DDF48CCB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5576" y="1300754"/>
            <a:ext cx="2543175" cy="379571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on picture icon to insert photo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2041993-15D8-EA4F-B34F-A7343CD9DF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0376" y="1300754"/>
            <a:ext cx="2508250" cy="3811588"/>
          </a:xfrm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en-US" dirty="0"/>
              <a:t>Click on picture icon to insert photo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0BFB4EC-52AB-3A40-A8D5-761FDD1CE061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11" name="Title Placeholder 9">
            <a:extLst>
              <a:ext uri="{FF2B5EF4-FFF2-40B4-BE49-F238E27FC236}">
                <a16:creationId xmlns:a16="http://schemas.microsoft.com/office/drawing/2014/main" id="{C8A10E32-95F3-8044-BB20-B512B79FCD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Two photos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880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emplate - 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8FB03-A776-1D4A-963C-8EA3430FA1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Video </a:t>
            </a:r>
            <a:endParaRPr lang="en-US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4C2DAD14-1745-5848-B6B4-BEFBF1ECD06E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28650" y="1341438"/>
            <a:ext cx="7886700" cy="39592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video here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95F68D-E58C-2541-A8F7-79FE0F959D9F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41897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61CEC3-7DB2-0B4E-AC64-A69A1A36E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365125"/>
            <a:ext cx="7327726" cy="5224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8000" spc="-150" dirty="0"/>
              <a:t>Short title </a:t>
            </a:r>
            <a:br>
              <a:rPr lang="en-GB" sz="8000" spc="-150" dirty="0"/>
            </a:br>
            <a:r>
              <a:rPr lang="en-GB" sz="8000" spc="-150" dirty="0"/>
              <a:t>to go here	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C8D40-65B3-3143-ACAA-E2392412FD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288" y="0"/>
            <a:ext cx="9171160" cy="687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8000" b="1" i="0" kern="1200">
          <a:solidFill>
            <a:srgbClr val="FF0000"/>
          </a:solidFill>
          <a:latin typeface="Mokoko Trial Extra Bold" panose="02060503020203020204" pitchFamily="18" charset="77"/>
          <a:ea typeface="+mj-ea"/>
          <a:cs typeface="Mokoko Trial Extra Bold" panose="02060503020203020204" pitchFamily="18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120A96-DF6E-C041-9EBB-330A646516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7013"/>
            <a:ext cx="9171160" cy="6878370"/>
          </a:xfrm>
          <a:prstGeom prst="rect">
            <a:avLst/>
          </a:prstGeom>
        </p:spPr>
      </p:pic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343FC2F3-7621-8042-AD92-20122CFC3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9" y="692696"/>
            <a:ext cx="783178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Short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6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FF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23E4A-33D6-6448-B8A8-7C98BE9B0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5D1EE2C-079A-8247-AEF1-2B6520D3F5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3F9EF1-646F-054A-BFC1-2D49FC67BFE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716"/>
            <a:ext cx="9171161" cy="6878370"/>
          </a:xfrm>
          <a:prstGeom prst="rect">
            <a:avLst/>
          </a:prstGeom>
        </p:spPr>
      </p:pic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DD4C6FBA-BB22-8F46-864C-1D9B0ED4D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Sample title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68C7B2-2BEB-F748-9DE4-C4E304DB613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-9535" y="716"/>
            <a:ext cx="9171160" cy="68783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 b="1" i="0">
          <a:solidFill>
            <a:srgbClr val="FF0000"/>
          </a:solidFill>
          <a:latin typeface="Mokoko XBd" panose="02060503020203020204" pitchFamily="18" charset="77"/>
          <a:ea typeface="ヒラギノ角ゴ Pro W3" charset="0"/>
          <a:cs typeface="Mokoko XBd" panose="02060503020203020204" pitchFamily="18" charset="77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9pPr>
    </p:titleStyle>
    <p:bodyStyle>
      <a:lvl1pPr marL="711200" indent="-7112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Tx/>
        <a:buBlip>
          <a:blip r:embed="rId7"/>
        </a:buBlip>
        <a:defRPr sz="3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1277938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Blip>
          <a:blip r:embed="rId8"/>
        </a:buBlip>
        <a:defRPr sz="2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457325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24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865313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20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273300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20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9591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6pPr>
      <a:lvl7pPr marL="34163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7pPr>
      <a:lvl8pPr marL="38735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8pPr>
      <a:lvl9pPr marL="43307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70D281-6B58-8444-8503-DF3E94F5C99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716"/>
            <a:ext cx="9171160" cy="687837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3BF2C0-F952-A04A-B1F7-7FC08812A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4735438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Photo caption and quotes</a:t>
            </a:r>
          </a:p>
          <a:p>
            <a:pPr lvl="0"/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23E4A-33D6-6448-B8A8-7C98BE9B0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5D1EE2C-079A-8247-AEF1-2B6520D3F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9">
            <a:extLst>
              <a:ext uri="{FF2B5EF4-FFF2-40B4-BE49-F238E27FC236}">
                <a16:creationId xmlns:a16="http://schemas.microsoft.com/office/drawing/2014/main" id="{A16ECAFF-09DB-0E4C-A5A6-0DB557C00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Sample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1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25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 b="1" i="0">
          <a:solidFill>
            <a:srgbClr val="FF0000"/>
          </a:solidFill>
          <a:latin typeface="+mj-lt"/>
          <a:ea typeface="ヒラギノ角ゴ Pro W3" charset="0"/>
          <a:cs typeface="Mokoko XBd" panose="02060503020203020204" pitchFamily="18" charset="77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Tx/>
        <a:buNone/>
        <a:defRPr sz="1800" b="1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992188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8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457325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8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865313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8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273300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8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9591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6pPr>
      <a:lvl7pPr marL="34163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7pPr>
      <a:lvl8pPr marL="38735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8pPr>
      <a:lvl9pPr marL="43307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24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800" b="1" i="0" kern="1200">
          <a:solidFill>
            <a:srgbClr val="FF0000"/>
          </a:solidFill>
          <a:latin typeface="Mokoko Trial Extra Bold" panose="02060503020203020204" pitchFamily="18" charset="77"/>
          <a:ea typeface="+mn-ea"/>
          <a:cs typeface="Mokoko Trial Extra Bold" panose="02060503020203020204" pitchFamily="18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2055B3-2F5A-7642-A034-5BA57A3F85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54033" y="0"/>
            <a:ext cx="9198033" cy="6898524"/>
          </a:xfrm>
          <a:prstGeom prst="rect">
            <a:avLst/>
          </a:prstGeom>
        </p:spPr>
      </p:pic>
      <p:pic>
        <p:nvPicPr>
          <p:cNvPr id="8" name="Picture 7" descr="A close up of a screen&#10;&#10;Description automatically generated">
            <a:extLst>
              <a:ext uri="{FF2B5EF4-FFF2-40B4-BE49-F238E27FC236}">
                <a16:creationId xmlns:a16="http://schemas.microsoft.com/office/drawing/2014/main" id="{DB0A5B7A-0079-5747-ADBA-8DB65BE6B4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7544" y="5733256"/>
            <a:ext cx="1998536" cy="4380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8269B0-743A-BF4B-BB39-37EB83BD7AE5}"/>
              </a:ext>
            </a:extLst>
          </p:cNvPr>
          <p:cNvSpPr txBox="1"/>
          <p:nvPr userDrawn="1"/>
        </p:nvSpPr>
        <p:spPr>
          <a:xfrm>
            <a:off x="395536" y="6383893"/>
            <a:ext cx="7920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Eng</a:t>
            </a:r>
            <a:r>
              <a:rPr lang="en-GB" sz="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and Wales charity no. 1105851 Scot charity no. SC039150 Company no. 5171525 Christian Aid Ireland: NI charity no. NIC101631 Company no. NI059154 and ROI charity no. 20014162 Company no. 426928. </a:t>
            </a:r>
            <a:br>
              <a:rPr lang="en-GB" sz="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en-GB" sz="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The Christian Aid name and logo are trademarks of Christian Aid. © Christian Aid January 2020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61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ED5819-9A6E-A94D-A9A7-3A057E421E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D9CC82-C4AD-F246-9BA5-1525DC70AADF}"/>
              </a:ext>
            </a:extLst>
          </p:cNvPr>
          <p:cNvSpPr txBox="1"/>
          <p:nvPr userDrawn="1"/>
        </p:nvSpPr>
        <p:spPr>
          <a:xfrm>
            <a:off x="251520" y="6376357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Christian Aid is a key member of ACT Alliance. </a:t>
            </a:r>
            <a:r>
              <a:rPr lang="en-GB" sz="6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Eng</a:t>
            </a:r>
            <a:r>
              <a:rPr lang="en-GB" sz="6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and Wales charity no. 1105851 Scot charity no. SC039150 Company no. 5171525 Christian Aid Ireland: NI charity no. NIC101631 Company no. NI059154 and ROI charity no. 20014162 Company no. 426928. The Christian Aid name and logo are trademarks of Christian Aid. © Christian Aid January 2020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54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956FC87-7A67-4E48-B12C-C6C33F50A5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851" b="385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821EE1F-1E14-4170-9603-8255C75D5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Afghanistan Emergency Appeal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2804F-80FF-49B3-B4C5-A3648C632109}"/>
              </a:ext>
            </a:extLst>
          </p:cNvPr>
          <p:cNvSpPr txBox="1"/>
          <p:nvPr/>
        </p:nvSpPr>
        <p:spPr>
          <a:xfrm>
            <a:off x="1835150" y="5516563"/>
            <a:ext cx="5616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dirty="0">
                <a:effectLst/>
                <a:latin typeface="Segoe UI" panose="020B0502040204020203" pitchFamily="34" charset="0"/>
              </a:rPr>
              <a:t>This child lives in a internally displaced </a:t>
            </a:r>
            <a:r>
              <a:rPr lang="en-GB" sz="1200" dirty="0">
                <a:latin typeface="Segoe UI" panose="020B0502040204020203" pitchFamily="34" charset="0"/>
              </a:rPr>
              <a:t>people’s neighbourhood in Kabul. </a:t>
            </a:r>
            <a:r>
              <a:rPr lang="en-GB" sz="1200" dirty="0">
                <a:effectLst/>
                <a:latin typeface="Segoe UI" panose="020B0502040204020203" pitchFamily="34" charset="0"/>
              </a:rPr>
              <a:t>Children are particularly at risk of hunger. Photo credit: Petros </a:t>
            </a:r>
            <a:r>
              <a:rPr lang="en-GB" sz="1200" dirty="0" err="1">
                <a:effectLst/>
                <a:latin typeface="Segoe UI" panose="020B0502040204020203" pitchFamily="34" charset="0"/>
              </a:rPr>
              <a:t>Giannakouris</a:t>
            </a:r>
            <a:r>
              <a:rPr lang="en-GB" sz="1200" dirty="0">
                <a:effectLst/>
                <a:latin typeface="Segoe UI" panose="020B0502040204020203" pitchFamily="34" charset="0"/>
              </a:rPr>
              <a:t>/AP/Shutterstock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42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043D0-CB69-4C65-B23B-EFFFAA40C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Prayer for Afghanistan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E93BC7-2E13-447A-96D4-C7F81692E4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10</a:t>
            </a:fld>
            <a:endParaRPr lang="en-GB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D8240-C091-482C-B9E7-19082FDDC62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1412776"/>
            <a:ext cx="8119814" cy="3744415"/>
          </a:xfrm>
        </p:spPr>
        <p:txBody>
          <a:bodyPr/>
          <a:lstStyle/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Turn our sorrow at the suffering of children, 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and our determination that hate will not win, 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into something we can do. 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Take the money we give and the prayers we pray, 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and stir in us, and in all your people, 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whatever is needed for a new world to come.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753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043D0-CB69-4C65-B23B-EFFFAA40C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Prayer for Afghanistan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E93BC7-2E13-447A-96D4-C7F81692E4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11</a:t>
            </a:fld>
            <a:endParaRPr lang="en-GB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D8240-C091-482C-B9E7-19082FDDC62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1412776"/>
            <a:ext cx="8119814" cy="3744415"/>
          </a:xfrm>
        </p:spPr>
        <p:txBody>
          <a:bodyPr/>
          <a:lstStyle/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From the depths of a bitter winter, 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may hope spring. </a:t>
            </a:r>
          </a:p>
          <a:p>
            <a:pPr marL="0" indent="0" algn="l" rtl="0" fontAlgn="base">
              <a:buNone/>
            </a:pPr>
            <a:endParaRPr lang="en-GB" sz="2800" dirty="0">
              <a:solidFill>
                <a:srgbClr val="000000"/>
              </a:solidFill>
            </a:endParaRP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Amen. </a:t>
            </a:r>
          </a:p>
          <a:p>
            <a:pPr marL="0" indent="0" algn="l" rtl="0" fontAlgn="base">
              <a:buNone/>
            </a:pPr>
            <a:endParaRPr lang="en-GB" sz="2800" b="0" i="0" dirty="0">
              <a:solidFill>
                <a:srgbClr val="000000"/>
              </a:solidFill>
              <a:effectLst/>
            </a:endParaRPr>
          </a:p>
          <a:p>
            <a:pPr marL="0" indent="0" algn="r" rtl="0" fontAlgn="base">
              <a:buNone/>
            </a:pPr>
            <a:r>
              <a:rPr lang="en-GB" sz="2000" b="0" i="1" dirty="0">
                <a:solidFill>
                  <a:srgbClr val="000000"/>
                </a:solidFill>
                <a:effectLst/>
              </a:rPr>
              <a:t>Written by Revd Dr Susan </a:t>
            </a:r>
            <a:r>
              <a:rPr lang="en-GB" sz="2000" b="0" i="1" dirty="0" err="1">
                <a:solidFill>
                  <a:srgbClr val="000000"/>
                </a:solidFill>
                <a:effectLst/>
              </a:rPr>
              <a:t>Durber</a:t>
            </a:r>
            <a:r>
              <a:rPr lang="en-GB" sz="2000" b="0" i="1" dirty="0">
                <a:solidFill>
                  <a:srgbClr val="000000"/>
                </a:solidFill>
                <a:effectLst/>
              </a:rPr>
              <a:t> </a:t>
            </a:r>
          </a:p>
          <a:p>
            <a:pPr marL="0" indent="0" algn="r" rtl="0" fontAlgn="base">
              <a:buNone/>
            </a:pPr>
            <a:r>
              <a:rPr lang="en-GB" sz="2000" b="0" i="1" dirty="0">
                <a:solidFill>
                  <a:srgbClr val="000000"/>
                </a:solidFill>
                <a:effectLst/>
              </a:rPr>
              <a:t>Moderator, Faith and Order Commission, WCC 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2284669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5B515-65C3-BA4A-B2B2-DC41A030B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donate today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caid.org.uk/winter-crisis</a:t>
            </a:r>
          </a:p>
        </p:txBody>
      </p:sp>
    </p:spTree>
    <p:extLst>
      <p:ext uri="{BB962C8B-B14F-4D97-AF65-F5344CB8AC3E}">
        <p14:creationId xmlns:p14="http://schemas.microsoft.com/office/powerpoint/2010/main" val="1755930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243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9E05D0-D444-4473-87E8-FBF62CB26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280" y="2107443"/>
            <a:ext cx="3778250" cy="251883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19E88E-B51F-4743-98E7-D9D86414DF8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2800" dirty="0"/>
              <a:t>22 million women, men, and children facing hunger this winter</a:t>
            </a:r>
          </a:p>
          <a:p>
            <a:r>
              <a:rPr lang="en-US" sz="2800" dirty="0"/>
              <a:t>Combination of drought, conflict and Covid-19 causing dramatic rise in hunger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4181DA-D3E1-F345-85D3-651B61D3F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Afghanistan Crisis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B2CC2F-F68E-9343-AFE4-372E9A1760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9AFDA-D84C-8B4C-91C7-5BAF5C2631D1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C255E0-51ED-489F-8BDF-04BF7833832A}"/>
              </a:ext>
            </a:extLst>
          </p:cNvPr>
          <p:cNvSpPr txBox="1"/>
          <p:nvPr/>
        </p:nvSpPr>
        <p:spPr>
          <a:xfrm>
            <a:off x="4572000" y="4657097"/>
            <a:ext cx="3778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dirty="0">
                <a:effectLst/>
                <a:latin typeface="Segoe UI" panose="020B0502040204020203" pitchFamily="34" charset="0"/>
              </a:rPr>
              <a:t>A health worker checks children for malnutrition.</a:t>
            </a:r>
          </a:p>
          <a:p>
            <a:pPr algn="l"/>
            <a:r>
              <a:rPr lang="en-GB" sz="1200" dirty="0">
                <a:effectLst/>
                <a:latin typeface="Segoe UI" panose="020B0502040204020203" pitchFamily="34" charset="0"/>
              </a:rPr>
              <a:t>Photo credit: Save the Children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1910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F05AD6F-EFF7-4F1E-B526-1AA98C09D7A9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628650" y="2133071"/>
            <a:ext cx="3778250" cy="251883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BD5755-FF0E-9044-91CE-322A07A5B6B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/>
              <a:t>Emergency rations and cash for food</a:t>
            </a:r>
          </a:p>
          <a:p>
            <a:r>
              <a:rPr lang="en-US" sz="2800" dirty="0"/>
              <a:t>Special nutrition packs for children and pregnant mothers</a:t>
            </a:r>
          </a:p>
          <a:p>
            <a:r>
              <a:rPr lang="en-US" sz="2800" dirty="0"/>
              <a:t>Shelter from the bitter winter weather</a:t>
            </a:r>
          </a:p>
          <a:p>
            <a:endParaRPr lang="en-US" sz="2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4181DA-D3E1-F345-85D3-651B61D3F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urgent needs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B2CC2F-F68E-9343-AFE4-372E9A1760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9AFDA-D84C-8B4C-91C7-5BAF5C2631D1}" type="slidenum">
              <a:rPr lang="en-GB" altLang="en-US" smtClean="0"/>
              <a:pPr/>
              <a:t>3</a:t>
            </a:fld>
            <a:endParaRPr lang="en-GB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D51CCE-CAE0-49EA-BCDC-D86025491D1D}"/>
              </a:ext>
            </a:extLst>
          </p:cNvPr>
          <p:cNvSpPr txBox="1"/>
          <p:nvPr/>
        </p:nvSpPr>
        <p:spPr>
          <a:xfrm>
            <a:off x="628650" y="4651904"/>
            <a:ext cx="37782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dirty="0">
                <a:effectLst/>
                <a:latin typeface="Segoe UI" panose="020B0502040204020203" pitchFamily="34" charset="0"/>
              </a:rPr>
              <a:t>Nutrition supplements are provided for young children and pregnant mothers.</a:t>
            </a:r>
          </a:p>
          <a:p>
            <a:pPr algn="l"/>
            <a:r>
              <a:rPr lang="en-GB" sz="1200" dirty="0">
                <a:effectLst/>
                <a:latin typeface="Segoe UI" panose="020B0502040204020203" pitchFamily="34" charset="0"/>
              </a:rPr>
              <a:t>Photo credit: Save the Children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764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939443-DA80-AC4D-9401-F2E22BE5B0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A3992-5B00-0A42-93B4-D0E70D851268}" type="slidenum">
              <a:rPr lang="en-GB" altLang="en-US" smtClean="0"/>
              <a:pPr/>
              <a:t>4</a:t>
            </a:fld>
            <a:endParaRPr lang="en-GB" alt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45731A-566F-8644-B0A4-28C204A18BE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2800" dirty="0"/>
              <a:t>Christian Aid is acting as part of the Disasters Emergency Committee to raise urgent funds</a:t>
            </a:r>
          </a:p>
          <a:p>
            <a:r>
              <a:rPr lang="en-US" sz="2800" dirty="0"/>
              <a:t>Our local partners are already supporting the most vulnerable</a:t>
            </a:r>
          </a:p>
          <a:p>
            <a:r>
              <a:rPr lang="en-US" sz="2800" dirty="0"/>
              <a:t>In the coming weeks our partners will distribute food, nutrition packs, and winter shelter</a:t>
            </a:r>
          </a:p>
          <a:p>
            <a:r>
              <a:rPr lang="en-US" sz="2800" dirty="0"/>
              <a:t>You can donate at </a:t>
            </a:r>
            <a:r>
              <a:rPr lang="en-US" sz="2800" b="1" dirty="0"/>
              <a:t>caid.org.uk/winter-crisis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5D7D40-9937-8846-AC72-6CB45758E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responding</a:t>
            </a:r>
          </a:p>
        </p:txBody>
      </p:sp>
    </p:spTree>
    <p:extLst>
      <p:ext uri="{BB962C8B-B14F-4D97-AF65-F5344CB8AC3E}">
        <p14:creationId xmlns:p14="http://schemas.microsoft.com/office/powerpoint/2010/main" val="4001638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043D0-CB69-4C65-B23B-EFFFAA40C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Prayer for Afghanistan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E93BC7-2E13-447A-96D4-C7F81692E4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5</a:t>
            </a:fld>
            <a:endParaRPr lang="en-GB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D8240-C091-482C-B9E7-19082FDDC62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Come, Jesus… 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Come, our Saviour, 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come to all the people in Afghanistan, 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in this bleakest of winters. </a:t>
            </a:r>
            <a:endParaRPr lang="en-GB" sz="2800" dirty="0">
              <a:solidFill>
                <a:srgbClr val="000000"/>
              </a:solidFill>
            </a:endParaRP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Come, with food and water, 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to feed the hungry and refresh the thirsty ones. 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917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043D0-CB69-4C65-B23B-EFFFAA40C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Prayer for Afghanistan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E93BC7-2E13-447A-96D4-C7F81692E4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6</a:t>
            </a:fld>
            <a:endParaRPr lang="en-GB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D8240-C091-482C-B9E7-19082FDDC62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Come, once a child yourself, 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come to the children and the babies, 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when so many cry with hunger pangs 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and parents would give everything to feed them.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4737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043D0-CB69-4C65-B23B-EFFFAA40C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Prayer for Afghanistan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E93BC7-2E13-447A-96D4-C7F81692E4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7</a:t>
            </a:fld>
            <a:endParaRPr lang="en-GB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D8240-C091-482C-B9E7-19082FDDC62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Come, the peace bearer, 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come and bring your shalom to this land 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after forty years of brutal war. 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Come to those displaced and uprooted, 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to a people fearful and vulnerable to violence.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2629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043D0-CB69-4C65-B23B-EFFFAA40C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Prayer for Afghanistan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E93BC7-2E13-447A-96D4-C7F81692E4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8</a:t>
            </a:fld>
            <a:endParaRPr lang="en-GB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D8240-C091-482C-B9E7-19082FDDC62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Come, the light in our night, 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come to families cold and shivering, 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when infection passes from one to another, 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while the economy is broken, 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and creation groans in pain.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3603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043D0-CB69-4C65-B23B-EFFFAA40C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Prayer for Afghanistan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E93BC7-2E13-447A-96D4-C7F81692E4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9</a:t>
            </a:fld>
            <a:endParaRPr lang="en-GB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D8240-C091-482C-B9E7-19082FDDC62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For all people, of all faiths, 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to all children of every family, 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in all the places where mothers weep and children cry, 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come, God made vulnerable flesh, 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to touch your world with true hope once more.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9658705"/>
      </p:ext>
    </p:extLst>
  </p:cSld>
  <p:clrMapOvr>
    <a:masterClrMapping/>
  </p:clrMapOvr>
</p:sld>
</file>

<file path=ppt/theme/theme1.xml><?xml version="1.0" encoding="utf-8"?>
<a:theme xmlns:a="http://schemas.openxmlformats.org/drawingml/2006/main" name="1 CA Template - 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121236 PowerPoint template standard 4 by 3 AW" id="{55E42AFA-C89D-EF44-99E3-1B9276AD3231}" vid="{BACEB6A4-203D-E147-B395-1D542E3776B8}"/>
    </a:ext>
  </a:extLst>
</a:theme>
</file>

<file path=ppt/theme/theme2.xml><?xml version="1.0" encoding="utf-8"?>
<a:theme xmlns:a="http://schemas.openxmlformats.org/drawingml/2006/main" name="2 CA Template - Title Slide with pho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121236 PowerPoint template standard 4 by 3 AW" id="{55E42AFA-C89D-EF44-99E3-1B9276AD3231}" vid="{D605447F-A244-0B4C-AB07-986F001204A5}"/>
    </a:ext>
  </a:extLst>
</a:theme>
</file>

<file path=ppt/theme/theme3.xml><?xml version="1.0" encoding="utf-8"?>
<a:theme xmlns:a="http://schemas.openxmlformats.org/drawingml/2006/main" name="3 CA Template - Bullet Slides">
  <a:themeElements>
    <a:clrScheme name="CA PowerPoint Template v2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</a:objectDefaults>
  <a:extraClrSchemeLst>
    <a:extraClrScheme>
      <a:clrScheme name="CA PowerPoint Template 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121236 PowerPoint template standard 4 by 3 AW" id="{55E42AFA-C89D-EF44-99E3-1B9276AD3231}" vid="{342B7E73-B528-0F40-93F9-977D6D1276A4}"/>
    </a:ext>
  </a:extLst>
</a:theme>
</file>

<file path=ppt/theme/theme4.xml><?xml version="1.0" encoding="utf-8"?>
<a:theme xmlns:a="http://schemas.openxmlformats.org/drawingml/2006/main" name="4 CA Template - Image Slides">
  <a:themeElements>
    <a:clrScheme name="CA PowerPoint Template v2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</a:objectDefaults>
  <a:extraClrSchemeLst>
    <a:extraClrScheme>
      <a:clrScheme name="CA PowerPoint Template 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121236 PowerPoint template standard 4 by 3 AW" id="{55E42AFA-C89D-EF44-99E3-1B9276AD3231}" vid="{5863FA8E-E9A5-F540-9EBB-BC5F90C93D79}"/>
    </a:ext>
  </a:extLst>
</a:theme>
</file>

<file path=ppt/theme/theme5.xml><?xml version="1.0" encoding="utf-8"?>
<a:theme xmlns:a="http://schemas.openxmlformats.org/drawingml/2006/main" name="5 CA Template - Full page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121236 PowerPoint template standard 4 by 3 AW" id="{55E42AFA-C89D-EF44-99E3-1B9276AD3231}" vid="{148D84C7-8A8B-EC40-A64C-3EB0CE3CDF70}"/>
    </a:ext>
  </a:extLst>
</a:theme>
</file>

<file path=ppt/theme/theme6.xml><?xml version="1.0" encoding="utf-8"?>
<a:theme xmlns:a="http://schemas.openxmlformats.org/drawingml/2006/main" name="6 CA Template - End Slide with Act Allian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121236 PowerPoint template standard 4 by 3 AW" id="{55E42AFA-C89D-EF44-99E3-1B9276AD3231}" vid="{750B6014-81F5-B34B-BFFE-0F7421B372C7}"/>
    </a:ext>
  </a:extLst>
</a:theme>
</file>

<file path=ppt/theme/theme7.xml><?xml version="1.0" encoding="utf-8"?>
<a:theme xmlns:a="http://schemas.openxmlformats.org/drawingml/2006/main" name="7 CA Template - End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121236 PowerPoint template standard 4 by 3 AW" id="{55E42AFA-C89D-EF44-99E3-1B9276AD3231}" vid="{1AC91A42-83F5-2B40-82F3-D1E6F1ADB8AF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BB87F23404B04F9F563D753AF1CBB3" ma:contentTypeVersion="12" ma:contentTypeDescription="Create a new document." ma:contentTypeScope="" ma:versionID="9b303948817b8e5dfb30c5fb1a611d1f">
  <xsd:schema xmlns:xsd="http://www.w3.org/2001/XMLSchema" xmlns:xs="http://www.w3.org/2001/XMLSchema" xmlns:p="http://schemas.microsoft.com/office/2006/metadata/properties" xmlns:ns2="27ddc846-70a0-4cf2-8fc0-b32260b33d5e" xmlns:ns3="848cd609-d0e1-4442-8b98-b41406f5bc3c" targetNamespace="http://schemas.microsoft.com/office/2006/metadata/properties" ma:root="true" ma:fieldsID="0efc05daa934abae5b8fb58664f1176b" ns2:_="" ns3:_="">
    <xsd:import namespace="27ddc846-70a0-4cf2-8fc0-b32260b33d5e"/>
    <xsd:import namespace="848cd609-d0e1-4442-8b98-b41406f5bc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ddc846-70a0-4cf2-8fc0-b32260b33d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8cd609-d0e1-4442-8b98-b41406f5bc3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49BE122-CEF6-422D-BD92-84F9030F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ddc846-70a0-4cf2-8fc0-b32260b33d5e"/>
    <ds:schemaRef ds:uri="848cd609-d0e1-4442-8b98-b41406f5bc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C82908-ED78-4888-B76F-E4EC8BD0CD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85CF8A-60F6-412A-9310-5EEE4343C9C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1881</TotalTime>
  <Words>479</Words>
  <Application>Microsoft Office PowerPoint</Application>
  <PresentationFormat>On-screen Show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1 CA Template - Title Slide</vt:lpstr>
      <vt:lpstr>2 CA Template - Title Slide with photo</vt:lpstr>
      <vt:lpstr>3 CA Template - Bullet Slides</vt:lpstr>
      <vt:lpstr>4 CA Template - Image Slides</vt:lpstr>
      <vt:lpstr>5 CA Template - Full page image</vt:lpstr>
      <vt:lpstr>6 CA Template - End Slide with Act Alliance</vt:lpstr>
      <vt:lpstr>7 CA Template - End Slide</vt:lpstr>
      <vt:lpstr>Afghanistan Emergency Appeal</vt:lpstr>
      <vt:lpstr>Afghanistan Crisis</vt:lpstr>
      <vt:lpstr>Most urgent needs</vt:lpstr>
      <vt:lpstr>We are responding</vt:lpstr>
      <vt:lpstr>Prayer for Afghanistan</vt:lpstr>
      <vt:lpstr>Prayer for Afghanistan</vt:lpstr>
      <vt:lpstr>Prayer for Afghanistan</vt:lpstr>
      <vt:lpstr>Prayer for Afghanistan</vt:lpstr>
      <vt:lpstr>Prayer for Afghanistan</vt:lpstr>
      <vt:lpstr>Prayer for Afghanistan</vt:lpstr>
      <vt:lpstr>Prayer for Afghanistan</vt:lpstr>
      <vt:lpstr>Please donate today  caid.org.uk/winter-crisis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 to go here </dc:title>
  <dc:creator>Rachel Irwin</dc:creator>
  <cp:lastModifiedBy>Rebecca Gray</cp:lastModifiedBy>
  <cp:revision>113</cp:revision>
  <dcterms:created xsi:type="dcterms:W3CDTF">2019-12-10T15:31:52Z</dcterms:created>
  <dcterms:modified xsi:type="dcterms:W3CDTF">2021-12-15T13:55:33Z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Type">
    <vt:lpwstr/>
  </property>
  <property fmtid="{D5CDD505-2E9C-101B-9397-08002B2CF9AE}" pid="3" name="InternationalOperationsManual">
    <vt:lpwstr>0</vt:lpwstr>
  </property>
  <property fmtid="{D5CDD505-2E9C-101B-9397-08002B2CF9AE}" pid="4" name="PlanningReportingUnit">
    <vt:lpwstr/>
  </property>
  <property fmtid="{D5CDD505-2E9C-101B-9397-08002B2CF9AE}" pid="5" name="Team">
    <vt:lpwstr/>
  </property>
  <property fmtid="{D5CDD505-2E9C-101B-9397-08002B2CF9AE}" pid="6" name="FocusArea">
    <vt:lpwstr/>
  </property>
  <property fmtid="{D5CDD505-2E9C-101B-9397-08002B2CF9AE}" pid="7" name="DocumentStatus">
    <vt:lpwstr>Draft</vt:lpwstr>
  </property>
  <property fmtid="{D5CDD505-2E9C-101B-9397-08002B2CF9AE}" pid="8" name="Region">
    <vt:lpwstr/>
  </property>
  <property fmtid="{D5CDD505-2E9C-101B-9397-08002B2CF9AE}" pid="9" name="Country">
    <vt:lpwstr>England</vt:lpwstr>
  </property>
  <property fmtid="{D5CDD505-2E9C-101B-9397-08002B2CF9AE}" pid="10" name="Language">
    <vt:lpwstr>English</vt:lpwstr>
  </property>
  <property fmtid="{D5CDD505-2E9C-101B-9397-08002B2CF9AE}" pid="11" name="Show in Resources">
    <vt:lpwstr>0</vt:lpwstr>
  </property>
  <property fmtid="{D5CDD505-2E9C-101B-9397-08002B2CF9AE}" pid="12" name="Working with churches">
    <vt:lpwstr/>
  </property>
  <property fmtid="{D5CDD505-2E9C-101B-9397-08002B2CF9AE}" pid="13" name="_ip_UnifiedCompliancePolicyUIAction">
    <vt:lpwstr/>
  </property>
  <property fmtid="{D5CDD505-2E9C-101B-9397-08002B2CF9AE}" pid="14" name="Document Type">
    <vt:lpwstr>Template</vt:lpwstr>
  </property>
  <property fmtid="{D5CDD505-2E9C-101B-9397-08002B2CF9AE}" pid="15" name="Category">
    <vt:lpwstr>Admin</vt:lpwstr>
  </property>
  <property fmtid="{D5CDD505-2E9C-101B-9397-08002B2CF9AE}" pid="16" name="_ip_UnifiedCompliancePolicyProperties">
    <vt:lpwstr/>
  </property>
  <property fmtid="{D5CDD505-2E9C-101B-9397-08002B2CF9AE}" pid="17" name="Unit">
    <vt:lpwstr>Design</vt:lpwstr>
  </property>
  <property fmtid="{D5CDD505-2E9C-101B-9397-08002B2CF9AE}" pid="18" name="Archived">
    <vt:lpwstr/>
  </property>
  <property fmtid="{D5CDD505-2E9C-101B-9397-08002B2CF9AE}" pid="19" name="ContentTypeId">
    <vt:lpwstr>0x01010017BB87F23404B04F9F563D753AF1CBB3</vt:lpwstr>
  </property>
</Properties>
</file>