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4"/>
    <p:sldMasterId id="2147483717" r:id="rId5"/>
    <p:sldMasterId id="2147483648" r:id="rId6"/>
    <p:sldMasterId id="2147483721" r:id="rId7"/>
    <p:sldMasterId id="2147483722" r:id="rId8"/>
    <p:sldMasterId id="2147483713" r:id="rId9"/>
    <p:sldMasterId id="2147483714" r:id="rId10"/>
  </p:sldMasterIdLst>
  <p:notesMasterIdLst>
    <p:notesMasterId r:id="rId25"/>
  </p:notesMasterIdLst>
  <p:sldIdLst>
    <p:sldId id="256" r:id="rId11"/>
    <p:sldId id="257" r:id="rId12"/>
    <p:sldId id="271" r:id="rId13"/>
    <p:sldId id="270" r:id="rId14"/>
    <p:sldId id="268" r:id="rId15"/>
    <p:sldId id="274" r:id="rId16"/>
    <p:sldId id="277" r:id="rId17"/>
    <p:sldId id="278" r:id="rId18"/>
    <p:sldId id="279" r:id="rId19"/>
    <p:sldId id="272" r:id="rId20"/>
    <p:sldId id="267" r:id="rId21"/>
    <p:sldId id="273" r:id="rId22"/>
    <p:sldId id="266" r:id="rId23"/>
    <p:sldId id="265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an Silva" initials="AS" lastIdx="1" clrIdx="0">
    <p:extLst>
      <p:ext uri="{19B8F6BF-5375-455C-9EA6-DF929625EA0E}">
        <p15:presenceInfo xmlns:p15="http://schemas.microsoft.com/office/powerpoint/2012/main" userId="S::ASilva@christian-aid.org::54d26df7-01a6-4019-a56b-9a6e99dea0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C7D85-267F-4F6F-B207-CFB98EBC80B8}" v="11" dt="2022-07-12T18:59:07.217"/>
    <p1510:client id="{CC56F1A8-E6BE-8672-8905-884468EAA6D3}" v="13" dt="2022-07-15T12:49:50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74352"/>
  </p:normalViewPr>
  <p:slideViewPr>
    <p:cSldViewPr>
      <p:cViewPr varScale="1">
        <p:scale>
          <a:sx n="128" d="100"/>
          <a:sy n="128" d="100"/>
        </p:scale>
        <p:origin x="1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DA978D41-7074-40A0-8A8E-A985EF7417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ヒラギノ角ゴ Pro W3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E5BD2B1-1938-4D49-82F2-06E4AC77EF9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ヒラギノ角ゴ Pro W3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FE5E8D2-C487-794D-B51E-A36D4BAAAC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5AE4196D-6121-4CF8-BB11-7EC03D4826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5739531D-E977-492B-89BC-4A5F23C856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ヒラギノ角ゴ Pro W3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71" name="Rectangle 7">
            <a:extLst>
              <a:ext uri="{FF2B5EF4-FFF2-40B4-BE49-F238E27FC236}">
                <a16:creationId xmlns:a16="http://schemas.microsoft.com/office/drawing/2014/main" id="{9B85C269-D8CF-43EC-8D7A-09DE5D8AD4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ヒラギノ角ゴ Pro W3" pitchFamily="-84" charset="-128"/>
              </a:defRPr>
            </a:lvl1pPr>
          </a:lstStyle>
          <a:p>
            <a:pPr>
              <a:defRPr/>
            </a:pPr>
            <a:fld id="{8C4377FC-F24F-704B-9E5C-5852303664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4377FC-F24F-704B-9E5C-5852303664E3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504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 Templat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F645-3B47-784D-A360-965741BFC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0165" y="620688"/>
            <a:ext cx="6823670" cy="4824536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Short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5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Full pag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34300-2072-2042-A089-9D8D1DACE4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picture icon to insert photo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4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 Template - Full pag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47E864-8D36-F042-BC5C-99360AFDC3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picture icon to insert photo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046CD-5BB7-A64D-B639-CEC4D78E96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692696"/>
            <a:ext cx="4248398" cy="20891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‘Short quote over photo’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5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creen&#10;&#10;Description automatically generated">
            <a:extLst>
              <a:ext uri="{FF2B5EF4-FFF2-40B4-BE49-F238E27FC236}">
                <a16:creationId xmlns:a16="http://schemas.microsoft.com/office/drawing/2014/main" id="{852B34F2-14CE-1447-BA31-F878CA442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5733256"/>
            <a:ext cx="1998536" cy="4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07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57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 Template - 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66F253-277E-F942-AD86-21DA395AC8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35150" y="2060848"/>
            <a:ext cx="5616575" cy="3455715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picture icon to insert photo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7D7BDB44-6165-454C-9EE9-7CDFD30B1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549" y="764704"/>
            <a:ext cx="783178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Short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9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Bulle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98B1744-B702-DD42-AB65-AC3E90A300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884368" y="6349913"/>
            <a:ext cx="1079500" cy="4857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1A3992-5B00-0A42-93B4-D0E70D8512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EA112BD-3A00-844C-979E-9A36DF2775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8650" y="1740347"/>
            <a:ext cx="7886700" cy="3744415"/>
          </a:xfrm>
          <a:prstGeom prst="rect">
            <a:avLst/>
          </a:prstGeom>
        </p:spPr>
        <p:txBody>
          <a:bodyPr/>
          <a:lstStyle>
            <a:lvl1pPr marL="447675" indent="-447675">
              <a:buBlip>
                <a:blip r:embed="rId2"/>
              </a:buBlip>
              <a:defRPr>
                <a:latin typeface="+mn-lt"/>
              </a:defRPr>
            </a:lvl1pPr>
          </a:lstStyle>
          <a:p>
            <a:pPr marL="447675" indent="-447675">
              <a:buBlip>
                <a:blip r:embed="rId2"/>
              </a:buBlip>
            </a:pPr>
            <a:r>
              <a:rPr lang="en-GB" sz="3200" dirty="0"/>
              <a:t>Bullet point one</a:t>
            </a:r>
          </a:p>
          <a:p>
            <a:pPr marL="447675" indent="-447675">
              <a:buBlip>
                <a:blip r:embed="rId2"/>
              </a:buBlip>
            </a:pPr>
            <a:r>
              <a:rPr lang="en-GB" sz="3200" dirty="0"/>
              <a:t>Bullet point two</a:t>
            </a:r>
          </a:p>
          <a:p>
            <a:pPr marL="447675" indent="-447675">
              <a:buBlip>
                <a:blip r:embed="rId2"/>
              </a:buBlip>
            </a:pPr>
            <a:r>
              <a:rPr lang="en-GB" sz="3200" dirty="0"/>
              <a:t>Bullet point three</a:t>
            </a:r>
          </a:p>
        </p:txBody>
      </p:sp>
      <p:sp>
        <p:nvSpPr>
          <p:cNvPr id="21" name="Title Placeholder 9">
            <a:extLst>
              <a:ext uri="{FF2B5EF4-FFF2-40B4-BE49-F238E27FC236}">
                <a16:creationId xmlns:a16="http://schemas.microsoft.com/office/drawing/2014/main" id="{458D25EE-03BA-3742-9CC2-160C138E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Sample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3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- Bulle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CCC465FE-5718-C148-B398-A3B5B47D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Sample title 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CC578E-4D18-694E-BBED-18FBECC08C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884368" y="6349913"/>
            <a:ext cx="1079500" cy="4857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1A3992-5B00-0A42-93B4-D0E70D8512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071E844E-9385-214A-9411-ADA2F973302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8650" y="1740347"/>
            <a:ext cx="7886700" cy="3744415"/>
          </a:xfrm>
          <a:prstGeom prst="rect">
            <a:avLst/>
          </a:prstGeom>
        </p:spPr>
        <p:txBody>
          <a:bodyPr/>
          <a:lstStyle>
            <a:lvl1pPr marL="449263" indent="-449263">
              <a:buBlip>
                <a:blip r:embed="rId2"/>
              </a:buBlip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2788" indent="-288925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447675" indent="-447675">
              <a:buBlip>
                <a:blip r:embed="rId2"/>
              </a:buBlip>
            </a:pPr>
            <a:r>
              <a:rPr lang="en-GB" sz="3200" dirty="0"/>
              <a:t>Bullet point one</a:t>
            </a:r>
          </a:p>
          <a:p>
            <a:pPr lvl="1"/>
            <a:r>
              <a:rPr lang="en-GB" dirty="0"/>
              <a:t>Second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186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Bulle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91C3F34-D881-BA4A-BDD3-D9437A62009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8650" y="1740347"/>
            <a:ext cx="3778250" cy="3959225"/>
          </a:xfrm>
          <a:prstGeom prst="rect">
            <a:avLst/>
          </a:prstGeom>
        </p:spPr>
        <p:txBody>
          <a:bodyPr/>
          <a:lstStyle>
            <a:lvl1pPr marL="447675" indent="-447675">
              <a:buBlip>
                <a:blip r:embed="rId2"/>
              </a:buBlip>
              <a:tabLst>
                <a:tab pos="0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7988" indent="307975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447675" indent="-447675">
              <a:buBlip>
                <a:blip r:embed="rId2"/>
              </a:buBlip>
            </a:pPr>
            <a:r>
              <a:rPr lang="en-GB" sz="3200" dirty="0"/>
              <a:t>Bullet point one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114F7350-8891-CB4C-9FF5-26BFC19328A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61823" y="1740347"/>
            <a:ext cx="3778250" cy="3959225"/>
          </a:xfrm>
          <a:prstGeom prst="rect">
            <a:avLst/>
          </a:prstGeom>
        </p:spPr>
        <p:txBody>
          <a:bodyPr/>
          <a:lstStyle>
            <a:lvl1pPr marL="447675" indent="-447675"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61950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447675" indent="-447675">
              <a:buBlip>
                <a:blip r:embed="rId2"/>
              </a:buBlip>
            </a:pPr>
            <a:r>
              <a:rPr lang="en-GB" sz="3200" dirty="0"/>
              <a:t>Bullet point two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175180C8-5F5C-DF4E-AFE1-FCBCC33F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Sample title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1F35F-A603-9D4C-8EBF-D58D960ECB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884368" y="6349913"/>
            <a:ext cx="1079500" cy="4857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1A3992-5B00-0A42-93B4-D0E70D8512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512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EA9252-D54C-DE43-93DE-3F956E756E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5526" y="1628801"/>
            <a:ext cx="3744913" cy="381642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pPr lvl="0"/>
            <a:r>
              <a:rPr lang="en-US" dirty="0"/>
              <a:t>‘This could be a pull quote from the person in the photo. ‘Because of climate change and drought, I worry a lot about food’ Quote attribution here in this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263CD8-A5EF-6740-8FC8-5E905C12D1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9992" y="1628801"/>
            <a:ext cx="4067175" cy="3959226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dirty="0"/>
              <a:t>Click on picture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894434-55D9-D946-A2A3-6ED3B95C9976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xfrm>
            <a:off x="7884368" y="6349913"/>
            <a:ext cx="1079500" cy="4857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1A3992-5B00-0A42-93B4-D0E70D8512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6C91AA40-4C4F-5547-8513-9554FCF86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426" y="652488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Photo with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8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E7DD47-B7A4-304C-866E-53FA59FC7E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2984" y="4129195"/>
            <a:ext cx="2303908" cy="1206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GB" dirty="0"/>
              <a:t>Caption text can go here. Just a short one of about 15 words or so.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1F115BE-32C2-1F4D-9899-AC89E2D779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8963" y="1676946"/>
            <a:ext cx="5927725" cy="3659188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dirty="0"/>
              <a:t>Click on picture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5382E-5DBE-AB4F-8D10-287BF4B00949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xfrm>
            <a:off x="7884368" y="6349913"/>
            <a:ext cx="1079500" cy="4857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1A3992-5B00-0A42-93B4-D0E70D8512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9EA94505-B008-B745-85BA-69C41BB4E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92696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One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5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773A790D-9499-F54E-A3AB-CB1B713F6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0251" y="4201814"/>
            <a:ext cx="2303908" cy="1206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GB" dirty="0"/>
              <a:t>Caption text can go here. Just a short one of about 15 words or so.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86033A-8847-7A40-9E1C-B8DDF48CCB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5576" y="1628325"/>
            <a:ext cx="2543175" cy="3795713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on picture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041993-15D8-EA4F-B34F-A7343CD9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376" y="1628325"/>
            <a:ext cx="2508250" cy="3811588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dirty="0"/>
              <a:t>Click on picture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0BFB4EC-52AB-3A40-A8D5-761FDD1CE061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xfrm>
            <a:off x="7884368" y="6349913"/>
            <a:ext cx="1079500" cy="4857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1A3992-5B00-0A42-93B4-D0E70D8512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C8A10E32-95F3-8044-BB20-B512B79FC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92696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Two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8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emplate - 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8FB03-A776-1D4A-963C-8EA3430FA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52487"/>
            <a:ext cx="7886700" cy="75961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Video </a:t>
            </a:r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C2DAD14-1745-5848-B6B4-BEFBF1ECD06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28650" y="1484784"/>
            <a:ext cx="7886700" cy="3959225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Insert video here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95F68D-E58C-2541-A8F7-79FE0F959D9F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xfrm>
            <a:off x="7884368" y="6349913"/>
            <a:ext cx="1079500" cy="4857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1A3992-5B00-0A42-93B4-D0E70D8512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4189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61CEC3-7DB2-0B4E-AC64-A69A1A36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365125"/>
            <a:ext cx="7327726" cy="5224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8000" spc="-150" dirty="0"/>
              <a:t>Short title </a:t>
            </a:r>
            <a:br>
              <a:rPr lang="en-GB" sz="8000" spc="-150" dirty="0"/>
            </a:br>
            <a:r>
              <a:rPr lang="en-GB" sz="8000" spc="-150" dirty="0"/>
              <a:t>to go here	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C8D40-65B3-3143-ACAA-E2392412FD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716"/>
            <a:ext cx="9171161" cy="6878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F34D4-392E-5940-8AD4-ED60779C4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1088"/>
            <a:ext cx="9171160" cy="68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i="0" kern="1200">
          <a:solidFill>
            <a:srgbClr val="FF0000"/>
          </a:solidFill>
          <a:latin typeface="Mokoko Trial Extra Bold" panose="02060503020203020204" pitchFamily="18" charset="77"/>
          <a:ea typeface="+mj-ea"/>
          <a:cs typeface="Mokoko Trial Extra Bold" panose="02060503020203020204" pitchFamily="18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120A96-DF6E-C041-9EBB-330A64651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3581" y="0"/>
            <a:ext cx="9171161" cy="6878370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343FC2F3-7621-8042-AD92-20122CFC3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9" y="692696"/>
            <a:ext cx="783178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Short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FF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23E4A-33D6-6448-B8A8-7C98BE9B0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5D1EE2C-079A-8247-AEF1-2B6520D3F5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F9EF1-646F-054A-BFC1-2D49FC67BF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9171160" cy="6878370"/>
          </a:xfrm>
          <a:prstGeom prst="rect">
            <a:avLst/>
          </a:prstGeom>
        </p:spPr>
      </p:pic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DD4C6FBA-BB22-8F46-864C-1D9B0ED4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2696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Sample title 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400" b="1" i="0">
          <a:solidFill>
            <a:srgbClr val="FF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9pPr>
    </p:titleStyle>
    <p:bodyStyle>
      <a:lvl1pPr marL="711200" indent="-7112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Tx/>
        <a:buBlip>
          <a:blip r:embed="rId6"/>
        </a:buBlip>
        <a:defRPr sz="3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1277938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Blip>
          <a:blip r:embed="rId7"/>
        </a:buBlip>
        <a:defRPr sz="28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457325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None/>
        <a:defRPr sz="24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865313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None/>
        <a:defRPr sz="20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273300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None/>
        <a:defRPr sz="20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9591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6pPr>
      <a:lvl7pPr marL="34163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7pPr>
      <a:lvl8pPr marL="38735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8pPr>
      <a:lvl9pPr marL="43307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70D281-6B58-8444-8503-DF3E94F5C9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716"/>
            <a:ext cx="9171161" cy="68783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3BF2C0-F952-A04A-B1F7-7FC08812A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4735438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Photo caption and quotes</a:t>
            </a:r>
          </a:p>
          <a:p>
            <a:pPr lvl="0"/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23E4A-33D6-6448-B8A8-7C98BE9B0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5D1EE2C-079A-8247-AEF1-2B6520D3F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A16ECAFF-09DB-0E4C-A5A6-0DB557C0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59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Sample title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9A6E7-4C7E-4144-849E-6316152B4C6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9171160" cy="68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25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400" b="1" i="0">
          <a:solidFill>
            <a:srgbClr val="FF0000"/>
          </a:solidFill>
          <a:latin typeface="Mokoko XBd" panose="02060503020203020204" pitchFamily="18" charset="77"/>
          <a:ea typeface="ヒラギノ角ゴ Pro W3" charset="0"/>
          <a:cs typeface="Mokoko XBd" panose="02060503020203020204" pitchFamily="18" charset="77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Tx/>
        <a:buNone/>
        <a:defRPr sz="1800" b="1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992188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None/>
        <a:defRPr sz="1800" b="1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457325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None/>
        <a:defRPr sz="1800" b="1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865313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None/>
        <a:defRPr sz="1800" b="1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273300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Tx/>
        <a:buNone/>
        <a:defRPr sz="1800" b="1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9591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6pPr>
      <a:lvl7pPr marL="34163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7pPr>
      <a:lvl8pPr marL="38735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8pPr>
      <a:lvl9pPr marL="43307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■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2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800" b="1" i="0" kern="1200">
          <a:solidFill>
            <a:srgbClr val="FF0000"/>
          </a:solidFill>
          <a:latin typeface="Mokoko Trial Extra Bold" panose="02060503020203020204" pitchFamily="18" charset="77"/>
          <a:ea typeface="+mn-ea"/>
          <a:cs typeface="Mokoko Trial Extra Bold" panose="02060503020203020204" pitchFamily="18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055B3-2F5A-7642-A034-5BA57A3F85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4034" y="-12355"/>
            <a:ext cx="9198033" cy="6898525"/>
          </a:xfrm>
          <a:prstGeom prst="rect">
            <a:avLst/>
          </a:prstGeom>
        </p:spPr>
      </p:pic>
      <p:pic>
        <p:nvPicPr>
          <p:cNvPr id="8" name="Picture 7" descr="A close up of a screen&#10;&#10;Description automatically generated">
            <a:extLst>
              <a:ext uri="{FF2B5EF4-FFF2-40B4-BE49-F238E27FC236}">
                <a16:creationId xmlns:a16="http://schemas.microsoft.com/office/drawing/2014/main" id="{DB0A5B7A-0079-5747-ADBA-8DB65BE6B4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7544" y="5733256"/>
            <a:ext cx="1998536" cy="438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269B0-743A-BF4B-BB39-37EB83BD7AE5}"/>
              </a:ext>
            </a:extLst>
          </p:cNvPr>
          <p:cNvSpPr txBox="1"/>
          <p:nvPr userDrawn="1"/>
        </p:nvSpPr>
        <p:spPr>
          <a:xfrm>
            <a:off x="395536" y="6383893"/>
            <a:ext cx="792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Eng</a:t>
            </a:r>
            <a:r>
              <a:rPr lang="en-GB" sz="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and Wales charity no. 1105851 Scot charity no. SC039150 Company no. 5171525 Christian Aid Ireland: NI charity no. NIC101631 Company no. NI059154 and ROI charity no. 20014162 Company no. 426928. </a:t>
            </a:r>
            <a:br>
              <a:rPr lang="en-GB" sz="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GB" sz="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Christian Aid name and logo are trademarks of Christian Aid. © Christian Aid January 2020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1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D5819-9A6E-A94D-A9A7-3A057E421E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82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D9CC82-C4AD-F246-9BA5-1525DC70AADF}"/>
              </a:ext>
            </a:extLst>
          </p:cNvPr>
          <p:cNvSpPr txBox="1"/>
          <p:nvPr userDrawn="1"/>
        </p:nvSpPr>
        <p:spPr>
          <a:xfrm>
            <a:off x="251520" y="6376357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Christian Aid is a key member of ACT Alliance. </a:t>
            </a:r>
            <a:r>
              <a:rPr lang="en-GB" sz="6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Eng</a:t>
            </a:r>
            <a:r>
              <a:rPr lang="en-GB" sz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and Wales charity no. 1105851 Scot charity no. SC039150 Company no. 5171525 Christian Aid Ireland: NI charity no. NIC101631 Company no. NI059154 and ROI charity no. 20014162 Company no. 426928. The Christian Aid name and logo are trademarks of Christian Aid. © Christian Aid January 2020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4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5B515-65C3-BA4A-B2B2-DC41A030B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Africa Hunger Crisis </a:t>
            </a:r>
            <a:br>
              <a:rPr lang="en-US" dirty="0"/>
            </a:br>
            <a:r>
              <a:rPr lang="en-US" dirty="0"/>
              <a:t>Appeal</a:t>
            </a:r>
          </a:p>
        </p:txBody>
      </p:sp>
    </p:spTree>
    <p:extLst>
      <p:ext uri="{BB962C8B-B14F-4D97-AF65-F5344CB8AC3E}">
        <p14:creationId xmlns:p14="http://schemas.microsoft.com/office/powerpoint/2010/main" val="843032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1B88FD-04E6-2345-97CE-3CC0ACBB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Media Placeholder 9">
            <a:extLst>
              <a:ext uri="{FF2B5EF4-FFF2-40B4-BE49-F238E27FC236}">
                <a16:creationId xmlns:a16="http://schemas.microsoft.com/office/drawing/2014/main" id="{68A632F4-6A99-1040-931C-0F1B31718EF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AA73E0-FDBD-2946-8C5C-07810091DD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5D1EE2C-079A-8247-AEF1-2B6520D3F5D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24C87-995A-C449-9BC9-A5B93C2E1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" y="22312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CD2C5-636B-4DE3-B11F-2CA582530E62}"/>
              </a:ext>
            </a:extLst>
          </p:cNvPr>
          <p:cNvSpPr txBox="1"/>
          <p:nvPr/>
        </p:nvSpPr>
        <p:spPr>
          <a:xfrm>
            <a:off x="395536" y="980728"/>
            <a:ext cx="83529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Please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</a:rPr>
              <a:t>donate today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err="1"/>
              <a:t>caid.org.uk</a:t>
            </a:r>
            <a:r>
              <a:rPr lang="en-US" sz="2800" b="1" dirty="0"/>
              <a:t>/</a:t>
            </a:r>
            <a:r>
              <a:rPr lang="en-US" sz="2800" b="1" dirty="0" err="1"/>
              <a:t>eastafricaappeal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183287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749C39B-D66D-C940-B8A4-F93D4235D5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500" r="12500"/>
          <a:stretch/>
        </p:blipFill>
        <p:spPr>
          <a:xfrm>
            <a:off x="-1" y="0"/>
            <a:ext cx="9372533" cy="7029400"/>
          </a:xfrm>
          <a:noFill/>
        </p:spPr>
      </p:pic>
    </p:spTree>
    <p:extLst>
      <p:ext uri="{BB962C8B-B14F-4D97-AF65-F5344CB8AC3E}">
        <p14:creationId xmlns:p14="http://schemas.microsoft.com/office/powerpoint/2010/main" val="414469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8DB938D-235A-FF48-9EE0-855609EC83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56" r="5556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780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8DB938D-235A-FF48-9EE0-855609EC83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56" r="5556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73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02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09BF527-174D-4E4D-9F73-6D3872DF88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8" r="4288"/>
          <a:stretch/>
        </p:blipFill>
        <p:spPr>
          <a:xfrm>
            <a:off x="2773272" y="1622607"/>
            <a:ext cx="5992654" cy="352069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04453C-8DD3-4706-8EB7-BB11F99C72C1}"/>
              </a:ext>
            </a:extLst>
          </p:cNvPr>
          <p:cNvSpPr txBox="1"/>
          <p:nvPr/>
        </p:nvSpPr>
        <p:spPr>
          <a:xfrm>
            <a:off x="107504" y="2708920"/>
            <a:ext cx="28083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dirty="0" err="1">
                <a:effectLst/>
                <a:cs typeface="Arial" panose="020B0604020202020204" pitchFamily="34" charset="0"/>
              </a:rPr>
              <a:t>Adoko</a:t>
            </a:r>
            <a:r>
              <a:rPr lang="en-US" sz="2200" b="0" i="0" dirty="0">
                <a:effectLst/>
                <a:cs typeface="Arial" panose="020B0604020202020204" pitchFamily="34" charset="0"/>
              </a:rPr>
              <a:t> </a:t>
            </a:r>
            <a:r>
              <a:rPr lang="en-US" sz="2200" b="0" i="0" dirty="0" err="1">
                <a:effectLst/>
                <a:cs typeface="Arial" panose="020B0604020202020204" pitchFamily="34" charset="0"/>
              </a:rPr>
              <a:t>Hatoro</a:t>
            </a:r>
            <a:r>
              <a:rPr lang="en-US" sz="2200" b="0" i="0" dirty="0">
                <a:effectLst/>
                <a:cs typeface="Arial" panose="020B0604020202020204" pitchFamily="34" charset="0"/>
              </a:rPr>
              <a:t> </a:t>
            </a:r>
            <a:r>
              <a:rPr lang="en-US" sz="2200" b="0" i="0" dirty="0" err="1">
                <a:effectLst/>
                <a:cs typeface="Arial" panose="020B0604020202020204" pitchFamily="34" charset="0"/>
              </a:rPr>
              <a:t>Engang</a:t>
            </a:r>
            <a:r>
              <a:rPr lang="en-US" sz="2200" b="0" i="0" dirty="0">
                <a:effectLst/>
                <a:cs typeface="Arial" panose="020B0604020202020204" pitchFamily="34" charset="0"/>
              </a:rPr>
              <a:t>, a pastoralist famer in South </a:t>
            </a:r>
            <a:r>
              <a:rPr lang="en-US" sz="2200" b="0" i="0" dirty="0" err="1">
                <a:effectLst/>
                <a:cs typeface="Arial" panose="020B0604020202020204" pitchFamily="34" charset="0"/>
              </a:rPr>
              <a:t>Omo</a:t>
            </a:r>
            <a:r>
              <a:rPr lang="en-US" sz="2200" b="0" i="0" dirty="0">
                <a:effectLst/>
                <a:cs typeface="Arial" panose="020B0604020202020204" pitchFamily="34" charset="0"/>
              </a:rPr>
              <a:t>, Ethiopia, outside his temporary home.</a:t>
            </a:r>
            <a:br>
              <a:rPr lang="en-US" sz="2200" dirty="0">
                <a:cs typeface="Arial" panose="020B0604020202020204" pitchFamily="34" charset="0"/>
              </a:rPr>
            </a:br>
            <a:endParaRPr lang="en-GB" sz="22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DDFAD-6A34-41C5-A511-561E7F450C4D}"/>
              </a:ext>
            </a:extLst>
          </p:cNvPr>
          <p:cNvSpPr txBox="1"/>
          <p:nvPr/>
        </p:nvSpPr>
        <p:spPr>
          <a:xfrm>
            <a:off x="5724128" y="5153197"/>
            <a:ext cx="30608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cs typeface="Arial" panose="020B0604020202020204" pitchFamily="34" charset="0"/>
              </a:rPr>
              <a:t>Photo: Christian Aid/</a:t>
            </a:r>
            <a:r>
              <a:rPr lang="en-US" sz="1500" dirty="0" err="1">
                <a:cs typeface="Arial" panose="020B0604020202020204" pitchFamily="34" charset="0"/>
              </a:rPr>
              <a:t>Meseret</a:t>
            </a:r>
            <a:r>
              <a:rPr lang="en-US" sz="1500" dirty="0">
                <a:cs typeface="Arial" panose="020B0604020202020204" pitchFamily="34" charset="0"/>
              </a:rPr>
              <a:t> Abiy</a:t>
            </a:r>
            <a:endParaRPr lang="en-GB" sz="15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1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39443-DA80-AC4D-9401-F2E22BE5B0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A3992-5B00-0A42-93B4-D0E70D851268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45731A-566F-8644-B0A4-28C204A18B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552" y="1844825"/>
            <a:ext cx="7581578" cy="3744415"/>
          </a:xfrm>
        </p:spPr>
        <p:txBody>
          <a:bodyPr/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 Africa is facing the worst drought in 40 years after four consecutive failed rainy seasons. 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18.4 million people in Kenya, Ethiopia and Somalia are missing meals, or eating a less diverse diet. Women and girls are particularly affected.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are taking desperate measures to survive. More than one million have abandoned their homes in search of food, water and pasture for livestock.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5D7D40-9937-8846-AC72-6CB45758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804645"/>
            <a:ext cx="7886700" cy="759619"/>
          </a:xfrm>
        </p:spPr>
        <p:txBody>
          <a:bodyPr/>
          <a:lstStyle/>
          <a:p>
            <a:r>
              <a:rPr lang="en-US" sz="5000" dirty="0"/>
              <a:t>East Africa Hunger Crisis</a:t>
            </a:r>
          </a:p>
        </p:txBody>
      </p:sp>
    </p:spTree>
    <p:extLst>
      <p:ext uri="{BB962C8B-B14F-4D97-AF65-F5344CB8AC3E}">
        <p14:creationId xmlns:p14="http://schemas.microsoft.com/office/powerpoint/2010/main" val="4001638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AAEB64-50BC-E34C-B965-1ADE984B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5000" dirty="0"/>
              <a:t>The situation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B70708-583F-2049-BA9C-D68716382D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F78F40-F5A2-FE4E-A096-3A4A6ADC2FA8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EC3B47-52A5-2A43-9231-F42C1BDA3B6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The severe weather is being made worse by the climate crisis.</a:t>
            </a:r>
          </a:p>
          <a:p>
            <a:r>
              <a:rPr lang="en-GB" dirty="0"/>
              <a:t>With the war in Ukraine causing global food prices to rocket, we are facing a crisis on crisis.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2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181DA-D3E1-F345-85D3-651B61D3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53" y="692696"/>
            <a:ext cx="7886700" cy="831627"/>
          </a:xfrm>
        </p:spPr>
        <p:txBody>
          <a:bodyPr/>
          <a:lstStyle/>
          <a:p>
            <a:r>
              <a:rPr lang="en-US" sz="5000" dirty="0"/>
              <a:t>Christian Aid’s response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2CC2F-F68E-9343-AFE4-372E9A176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9AFDA-D84C-8B4C-91C7-5BAF5C2631D1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E1CA03-B0AB-4AB5-918D-CF45F42F39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1920894"/>
            <a:ext cx="8047806" cy="3380314"/>
          </a:xfrm>
        </p:spPr>
        <p:txBody>
          <a:bodyPr/>
          <a:lstStyle/>
          <a:p>
            <a:r>
              <a:rPr lang="en-US" dirty="0"/>
              <a:t>Christian Aid is helping more than 300,000 people with safe, clean water</a:t>
            </a:r>
          </a:p>
          <a:p>
            <a:r>
              <a:rPr lang="en-US" dirty="0"/>
              <a:t>We’re providing water purification kits and repairing wells.</a:t>
            </a:r>
          </a:p>
          <a:p>
            <a:r>
              <a:rPr lang="en-US" dirty="0"/>
              <a:t>Animal feed and medicine is being distributed to keep valuable livestock alive. 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1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181DA-D3E1-F345-85D3-651B61D3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for East Africa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2CC2F-F68E-9343-AFE4-372E9A176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9AFDA-D84C-8B4C-91C7-5BAF5C2631D1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CA87-CEDB-4E7C-9256-47D79947DB15}"/>
              </a:ext>
            </a:extLst>
          </p:cNvPr>
          <p:cNvSpPr txBox="1"/>
          <p:nvPr/>
        </p:nvSpPr>
        <p:spPr>
          <a:xfrm>
            <a:off x="468164" y="1844824"/>
            <a:ext cx="885636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Loving and compassionate God, </a:t>
            </a:r>
          </a:p>
          <a:p>
            <a:r>
              <a:rPr lang="en-US" sz="2700" dirty="0"/>
              <a:t>When famine stalks the land, nothing grows. </a:t>
            </a:r>
          </a:p>
          <a:p>
            <a:r>
              <a:rPr lang="en-US" sz="2700" dirty="0"/>
              <a:t>Plants cannot, people cannot, </a:t>
            </a:r>
          </a:p>
          <a:p>
            <a:r>
              <a:rPr lang="en-US" sz="2700" dirty="0"/>
              <a:t>ideas and dreams cannot.  </a:t>
            </a:r>
          </a:p>
          <a:p>
            <a:r>
              <a:rPr lang="en-US" sz="2700" dirty="0"/>
              <a:t>Everything withers and dies.</a:t>
            </a:r>
          </a:p>
          <a:p>
            <a:endParaRPr lang="en-US" sz="2700" dirty="0"/>
          </a:p>
          <a:p>
            <a:r>
              <a:rPr lang="en-US" sz="2700" dirty="0"/>
              <a:t>It is a violent aberration of your will for the world </a:t>
            </a:r>
          </a:p>
          <a:p>
            <a:r>
              <a:rPr lang="en-US" sz="2700" dirty="0"/>
              <a:t>and it is multiplied now </a:t>
            </a:r>
          </a:p>
          <a:p>
            <a:r>
              <a:rPr lang="en-US" sz="2700" dirty="0"/>
              <a:t>by conflict, climate change and Covid.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29739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181DA-D3E1-F345-85D3-651B61D3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for East Africa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2CC2F-F68E-9343-AFE4-372E9A176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9AFDA-D84C-8B4C-91C7-5BAF5C2631D1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CA87-CEDB-4E7C-9256-47D79947DB15}"/>
              </a:ext>
            </a:extLst>
          </p:cNvPr>
          <p:cNvSpPr txBox="1"/>
          <p:nvPr/>
        </p:nvSpPr>
        <p:spPr>
          <a:xfrm>
            <a:off x="359842" y="2060848"/>
            <a:ext cx="88926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God of the flourishing field, </a:t>
            </a:r>
          </a:p>
          <a:p>
            <a:r>
              <a:rPr lang="en-US" sz="2700" dirty="0"/>
              <a:t>there is enough to feed us all. </a:t>
            </a:r>
          </a:p>
          <a:p>
            <a:r>
              <a:rPr lang="en-US" sz="2700" dirty="0"/>
              <a:t>Call us to that sacred sharing,  </a:t>
            </a:r>
          </a:p>
          <a:p>
            <a:r>
              <a:rPr lang="en-US" sz="2700" dirty="0" err="1"/>
              <a:t>neighbour</a:t>
            </a:r>
            <a:r>
              <a:rPr lang="en-US" sz="2700" dirty="0"/>
              <a:t> to global </a:t>
            </a:r>
            <a:r>
              <a:rPr lang="en-GB" sz="2700" dirty="0"/>
              <a:t>neighbour.</a:t>
            </a:r>
            <a:r>
              <a:rPr lang="en-US" sz="2700" dirty="0"/>
              <a:t>  </a:t>
            </a:r>
          </a:p>
          <a:p>
            <a:endParaRPr lang="en-US" sz="2700" dirty="0"/>
          </a:p>
          <a:p>
            <a:r>
              <a:rPr lang="en-US" sz="2700" dirty="0"/>
              <a:t>Your gifts of food, water, </a:t>
            </a:r>
          </a:p>
          <a:p>
            <a:r>
              <a:rPr lang="en-US" sz="2700" dirty="0"/>
              <a:t>a chance to live the life so delicately crafted </a:t>
            </a:r>
          </a:p>
          <a:p>
            <a:r>
              <a:rPr lang="en-US" sz="2700" dirty="0"/>
              <a:t>by your divine spirit. </a:t>
            </a:r>
          </a:p>
        </p:txBody>
      </p:sp>
    </p:spTree>
    <p:extLst>
      <p:ext uri="{BB962C8B-B14F-4D97-AF65-F5344CB8AC3E}">
        <p14:creationId xmlns:p14="http://schemas.microsoft.com/office/powerpoint/2010/main" val="139282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181DA-D3E1-F345-85D3-651B61D3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for East Africa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2CC2F-F68E-9343-AFE4-372E9A176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9AFDA-D84C-8B4C-91C7-5BAF5C2631D1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CA87-CEDB-4E7C-9256-47D79947DB15}"/>
              </a:ext>
            </a:extLst>
          </p:cNvPr>
          <p:cNvSpPr txBox="1"/>
          <p:nvPr/>
        </p:nvSpPr>
        <p:spPr>
          <a:xfrm>
            <a:off x="503858" y="2060848"/>
            <a:ext cx="889267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We will not turn away, but turn towards each other, </a:t>
            </a:r>
          </a:p>
          <a:p>
            <a:r>
              <a:rPr lang="en-US" sz="2700" dirty="0"/>
              <a:t>with generosity and a justice-driven compassion </a:t>
            </a:r>
          </a:p>
          <a:p>
            <a:r>
              <a:rPr lang="en-US" sz="2700" dirty="0"/>
              <a:t>that searches for solutions. </a:t>
            </a:r>
          </a:p>
          <a:p>
            <a:endParaRPr lang="en-US" sz="2700" dirty="0"/>
          </a:p>
          <a:p>
            <a:r>
              <a:rPr lang="en-US" sz="2700" dirty="0"/>
              <a:t>Famine stalks the land, so may our outrage grow, </a:t>
            </a:r>
          </a:p>
          <a:p>
            <a:r>
              <a:rPr lang="en-US" sz="2700" dirty="0"/>
              <a:t>may our determination steel itself, </a:t>
            </a:r>
          </a:p>
          <a:p>
            <a:r>
              <a:rPr lang="en-US" sz="2700" dirty="0"/>
              <a:t>may our solidarity spur us into action.</a:t>
            </a:r>
          </a:p>
        </p:txBody>
      </p:sp>
    </p:spTree>
    <p:extLst>
      <p:ext uri="{BB962C8B-B14F-4D97-AF65-F5344CB8AC3E}">
        <p14:creationId xmlns:p14="http://schemas.microsoft.com/office/powerpoint/2010/main" val="262221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181DA-D3E1-F345-85D3-651B61D3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for East Africa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2CC2F-F68E-9343-AFE4-372E9A176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9AFDA-D84C-8B4C-91C7-5BAF5C2631D1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CA87-CEDB-4E7C-9256-47D79947DB15}"/>
              </a:ext>
            </a:extLst>
          </p:cNvPr>
          <p:cNvSpPr txBox="1"/>
          <p:nvPr/>
        </p:nvSpPr>
        <p:spPr>
          <a:xfrm>
            <a:off x="467544" y="2090172"/>
            <a:ext cx="561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God of the flourishing field, </a:t>
            </a:r>
          </a:p>
          <a:p>
            <a:r>
              <a:rPr lang="en-US" sz="2700" dirty="0"/>
              <a:t>help us feed each other. </a:t>
            </a:r>
          </a:p>
          <a:p>
            <a:r>
              <a:rPr lang="en-US" sz="2700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994495076"/>
      </p:ext>
    </p:extLst>
  </p:cSld>
  <p:clrMapOvr>
    <a:masterClrMapping/>
  </p:clrMapOvr>
</p:sld>
</file>

<file path=ppt/theme/theme1.xml><?xml version="1.0" encoding="utf-8"?>
<a:theme xmlns:a="http://schemas.openxmlformats.org/drawingml/2006/main" name="1 CA Template -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121236 Emergency PowerPoint template standard 4 by 3 Arial AW" id="{4A4A84F2-BA10-294D-9C9E-8562D547C075}" vid="{1FE9E6C0-E60E-BA42-8DEE-21010DD1ED17}"/>
    </a:ext>
  </a:extLst>
</a:theme>
</file>

<file path=ppt/theme/theme2.xml><?xml version="1.0" encoding="utf-8"?>
<a:theme xmlns:a="http://schemas.openxmlformats.org/drawingml/2006/main" name="2 CA Template - Title Slide with ph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121236 Emergency PowerPoint template standard 4 by 3 Arial AW" id="{4A4A84F2-BA10-294D-9C9E-8562D547C075}" vid="{5EBFD9E1-520C-3141-9A04-276285740B3A}"/>
    </a:ext>
  </a:extLst>
</a:theme>
</file>

<file path=ppt/theme/theme3.xml><?xml version="1.0" encoding="utf-8"?>
<a:theme xmlns:a="http://schemas.openxmlformats.org/drawingml/2006/main" name="3 CA Template - Bullet Slides">
  <a:themeElements>
    <a:clrScheme name="CA PowerPoint Template v2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</a:objectDefaults>
  <a:extraClrSchemeLst>
    <a:extraClrScheme>
      <a:clrScheme name="CA PowerPoint Template 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121236 Emergency PowerPoint template standard 4 by 3 Arial AW" id="{4A4A84F2-BA10-294D-9C9E-8562D547C075}" vid="{CB6169AC-9A0D-944B-A5CA-258BBFCD21BA}"/>
    </a:ext>
  </a:extLst>
</a:theme>
</file>

<file path=ppt/theme/theme4.xml><?xml version="1.0" encoding="utf-8"?>
<a:theme xmlns:a="http://schemas.openxmlformats.org/drawingml/2006/main" name="4 CA Template - Image Slides">
  <a:themeElements>
    <a:clrScheme name="CA PowerPoint Template v2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</a:objectDefaults>
  <a:extraClrSchemeLst>
    <a:extraClrScheme>
      <a:clrScheme name="CA PowerPoint Template 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 PowerPoint Template 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 PowerPoint Template 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121236 Emergency PowerPoint template standard 4 by 3 Arial AW" id="{4A4A84F2-BA10-294D-9C9E-8562D547C075}" vid="{BB482C5E-B4ED-6E48-AEE9-F03F13CD2858}"/>
    </a:ext>
  </a:extLst>
</a:theme>
</file>

<file path=ppt/theme/theme5.xml><?xml version="1.0" encoding="utf-8"?>
<a:theme xmlns:a="http://schemas.openxmlformats.org/drawingml/2006/main" name="5 CA Template - Full page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121236 Emergency PowerPoint template standard 4 by 3 Arial AW" id="{4A4A84F2-BA10-294D-9C9E-8562D547C075}" vid="{26EDAC5D-A5D3-E043-A9AC-5005BC3B3995}"/>
    </a:ext>
  </a:extLst>
</a:theme>
</file>

<file path=ppt/theme/theme6.xml><?xml version="1.0" encoding="utf-8"?>
<a:theme xmlns:a="http://schemas.openxmlformats.org/drawingml/2006/main" name="6 CA Template - End Slide with Act Allian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121236 Emergency PowerPoint template standard 4 by 3 Arial AW" id="{4A4A84F2-BA10-294D-9C9E-8562D547C075}" vid="{87963709-2D58-6D46-B86F-C0AF3A832B8C}"/>
    </a:ext>
  </a:extLst>
</a:theme>
</file>

<file path=ppt/theme/theme7.xml><?xml version="1.0" encoding="utf-8"?>
<a:theme xmlns:a="http://schemas.openxmlformats.org/drawingml/2006/main" name="7 CA Template - 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121236 Emergency PowerPoint template standard 4 by 3 Arial AW" id="{4A4A84F2-BA10-294D-9C9E-8562D547C075}" vid="{ACFD54D1-7B3A-8247-A579-C3F80D0FD0C1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01BED8BB21D54F87A5EB087593877B" ma:contentTypeVersion="16" ma:contentTypeDescription="Create a new document." ma:contentTypeScope="" ma:versionID="cc9a17e191d6327dee5532dd4bb95ff9">
  <xsd:schema xmlns:xsd="http://www.w3.org/2001/XMLSchema" xmlns:xs="http://www.w3.org/2001/XMLSchema" xmlns:p="http://schemas.microsoft.com/office/2006/metadata/properties" xmlns:ns2="de56d33f-f15c-4879-a769-df1e0048f764" xmlns:ns3="5d8760b0-fecb-467a-b87d-5d1741e37f37" xmlns:ns4="05af516d-3959-4b07-9006-c20b9a119ef8" targetNamespace="http://schemas.microsoft.com/office/2006/metadata/properties" ma:root="true" ma:fieldsID="ebacd10ff216fe26e1cb9c0e9a872a47" ns2:_="" ns3:_="" ns4:_="">
    <xsd:import namespace="de56d33f-f15c-4879-a769-df1e0048f764"/>
    <xsd:import namespace="5d8760b0-fecb-467a-b87d-5d1741e37f37"/>
    <xsd:import namespace="05af516d-3959-4b07-9006-c20b9a119e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6d33f-f15c-4879-a769-df1e0048f7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cedb28-21b0-4288-ad75-dcb5861329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760b0-fecb-467a-b87d-5d1741e37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f516d-3959-4b07-9006-c20b9a119ef8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c376e72-39db-4182-ba7b-36194172671c}" ma:internalName="TaxCatchAll" ma:showField="CatchAllData" ma:web="5d8760b0-fecb-467a-b87d-5d1741e37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6d33f-f15c-4879-a769-df1e0048f764">
      <Terms xmlns="http://schemas.microsoft.com/office/infopath/2007/PartnerControls"/>
    </lcf76f155ced4ddcb4097134ff3c332f>
    <TaxCatchAll xmlns="05af516d-3959-4b07-9006-c20b9a119ef8" xsi:nil="true"/>
  </documentManagement>
</p:properties>
</file>

<file path=customXml/itemProps1.xml><?xml version="1.0" encoding="utf-8"?>
<ds:datastoreItem xmlns:ds="http://schemas.openxmlformats.org/officeDocument/2006/customXml" ds:itemID="{AFC82908-ED78-4888-B76F-E4EC8BD0C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CB50B0-D9E9-49E6-A0CD-1889AE4D88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56d33f-f15c-4879-a769-df1e0048f764"/>
    <ds:schemaRef ds:uri="5d8760b0-fecb-467a-b87d-5d1741e37f37"/>
    <ds:schemaRef ds:uri="05af516d-3959-4b07-9006-c20b9a119e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7D4CD3-9CCF-45CA-B299-7575FF9ED496}">
  <ds:schemaRefs>
    <ds:schemaRef ds:uri="http://schemas.microsoft.com/office/2006/metadata/properties"/>
    <ds:schemaRef ds:uri="http://schemas.microsoft.com/office/infopath/2007/PartnerControls"/>
    <ds:schemaRef ds:uri="de56d33f-f15c-4879-a769-df1e0048f764"/>
    <ds:schemaRef ds:uri="05af516d-3959-4b07-9006-c20b9a119e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J121236 Emergency PowerPoint template standard 4 by 3 Arial AW</Template>
  <TotalTime>67</TotalTime>
  <Words>377</Words>
  <Application>Microsoft Macintosh PowerPoint</Application>
  <PresentationFormat>On-screen Show (4:3)</PresentationFormat>
  <Paragraphs>60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Mokoko Trial Extra Bold</vt:lpstr>
      <vt:lpstr>Mokoko XBd</vt:lpstr>
      <vt:lpstr>Open Sans</vt:lpstr>
      <vt:lpstr>1 CA Template - Title Slide</vt:lpstr>
      <vt:lpstr>2 CA Template - Title Slide with photo</vt:lpstr>
      <vt:lpstr>3 CA Template - Bullet Slides</vt:lpstr>
      <vt:lpstr>4 CA Template - Image Slides</vt:lpstr>
      <vt:lpstr>5 CA Template - Full page image</vt:lpstr>
      <vt:lpstr>6 CA Template - End Slide with Act Alliance</vt:lpstr>
      <vt:lpstr>7 CA Template - End Slide</vt:lpstr>
      <vt:lpstr>East Africa Hunger Crisis  Appeal</vt:lpstr>
      <vt:lpstr>PowerPoint Presentation</vt:lpstr>
      <vt:lpstr>East Africa Hunger Crisis</vt:lpstr>
      <vt:lpstr>The situation</vt:lpstr>
      <vt:lpstr>Christian Aid’s response</vt:lpstr>
      <vt:lpstr>Prayer for East Africa</vt:lpstr>
      <vt:lpstr>Prayer for East Africa</vt:lpstr>
      <vt:lpstr>Prayer for East Africa</vt:lpstr>
      <vt:lpstr>Prayer for East Africa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Silva</dc:creator>
  <cp:lastModifiedBy>Bettina Vine</cp:lastModifiedBy>
  <cp:revision>27</cp:revision>
  <dcterms:created xsi:type="dcterms:W3CDTF">2022-07-12T18:29:42Z</dcterms:created>
  <dcterms:modified xsi:type="dcterms:W3CDTF">2022-07-16T17:54:03Z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Type">
    <vt:lpwstr/>
  </property>
  <property fmtid="{D5CDD505-2E9C-101B-9397-08002B2CF9AE}" pid="3" name="InternationalOperationsManual">
    <vt:lpwstr>0</vt:lpwstr>
  </property>
  <property fmtid="{D5CDD505-2E9C-101B-9397-08002B2CF9AE}" pid="4" name="PlanningReportingUnit">
    <vt:lpwstr/>
  </property>
  <property fmtid="{D5CDD505-2E9C-101B-9397-08002B2CF9AE}" pid="5" name="Team">
    <vt:lpwstr/>
  </property>
  <property fmtid="{D5CDD505-2E9C-101B-9397-08002B2CF9AE}" pid="6" name="FocusArea">
    <vt:lpwstr/>
  </property>
  <property fmtid="{D5CDD505-2E9C-101B-9397-08002B2CF9AE}" pid="7" name="DocumentStatus">
    <vt:lpwstr>Draft</vt:lpwstr>
  </property>
  <property fmtid="{D5CDD505-2E9C-101B-9397-08002B2CF9AE}" pid="8" name="Region">
    <vt:lpwstr/>
  </property>
  <property fmtid="{D5CDD505-2E9C-101B-9397-08002B2CF9AE}" pid="9" name="Country">
    <vt:lpwstr>England</vt:lpwstr>
  </property>
  <property fmtid="{D5CDD505-2E9C-101B-9397-08002B2CF9AE}" pid="10" name="Language">
    <vt:lpwstr>English</vt:lpwstr>
  </property>
  <property fmtid="{D5CDD505-2E9C-101B-9397-08002B2CF9AE}" pid="11" name="Show in Resources">
    <vt:lpwstr>0</vt:lpwstr>
  </property>
  <property fmtid="{D5CDD505-2E9C-101B-9397-08002B2CF9AE}" pid="12" name="Working with churches">
    <vt:lpwstr/>
  </property>
  <property fmtid="{D5CDD505-2E9C-101B-9397-08002B2CF9AE}" pid="13" name="_ip_UnifiedCompliancePolicyUIAction">
    <vt:lpwstr/>
  </property>
  <property fmtid="{D5CDD505-2E9C-101B-9397-08002B2CF9AE}" pid="14" name="Document Type">
    <vt:lpwstr>Template</vt:lpwstr>
  </property>
  <property fmtid="{D5CDD505-2E9C-101B-9397-08002B2CF9AE}" pid="15" name="Category">
    <vt:lpwstr>Admin</vt:lpwstr>
  </property>
  <property fmtid="{D5CDD505-2E9C-101B-9397-08002B2CF9AE}" pid="16" name="_ip_UnifiedCompliancePolicyProperties">
    <vt:lpwstr/>
  </property>
  <property fmtid="{D5CDD505-2E9C-101B-9397-08002B2CF9AE}" pid="17" name="Unit">
    <vt:lpwstr>Design</vt:lpwstr>
  </property>
  <property fmtid="{D5CDD505-2E9C-101B-9397-08002B2CF9AE}" pid="18" name="Archived">
    <vt:lpwstr/>
  </property>
  <property fmtid="{D5CDD505-2E9C-101B-9397-08002B2CF9AE}" pid="19" name="ContentTypeId">
    <vt:lpwstr>0x0101007201BED8BB21D54F87A5EB087593877B</vt:lpwstr>
  </property>
  <property fmtid="{D5CDD505-2E9C-101B-9397-08002B2CF9AE}" pid="20" name="MediaServiceImageTags">
    <vt:lpwstr/>
  </property>
</Properties>
</file>