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17" r:id="rId5"/>
    <p:sldMasterId id="2147483731" r:id="rId6"/>
    <p:sldMasterId id="2147483735" r:id="rId7"/>
    <p:sldMasterId id="2147483733" r:id="rId8"/>
    <p:sldMasterId id="2147483648" r:id="rId9"/>
    <p:sldMasterId id="2147483721" r:id="rId10"/>
    <p:sldMasterId id="2147483726" r:id="rId11"/>
    <p:sldMasterId id="2147483722" r:id="rId12"/>
    <p:sldMasterId id="2147483713" r:id="rId13"/>
    <p:sldMasterId id="2147483714" r:id="rId14"/>
  </p:sldMasterIdLst>
  <p:notesMasterIdLst>
    <p:notesMasterId r:id="rId29"/>
  </p:notesMasterIdLst>
  <p:sldIdLst>
    <p:sldId id="424" r:id="rId15"/>
    <p:sldId id="278" r:id="rId16"/>
    <p:sldId id="430" r:id="rId17"/>
    <p:sldId id="465" r:id="rId18"/>
    <p:sldId id="473" r:id="rId19"/>
    <p:sldId id="256" r:id="rId20"/>
    <p:sldId id="431" r:id="rId21"/>
    <p:sldId id="429" r:id="rId22"/>
    <p:sldId id="470" r:id="rId23"/>
    <p:sldId id="471" r:id="rId24"/>
    <p:sldId id="472" r:id="rId25"/>
    <p:sldId id="426" r:id="rId26"/>
    <p:sldId id="435" r:id="rId27"/>
    <p:sldId id="31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C6918B2E-0D2E-9847-A519-3C156E7A5B3C}">
          <p14:sldIdLst>
            <p14:sldId id="424"/>
            <p14:sldId id="278"/>
            <p14:sldId id="430"/>
            <p14:sldId id="465"/>
            <p14:sldId id="473"/>
            <p14:sldId id="256"/>
            <p14:sldId id="431"/>
            <p14:sldId id="429"/>
            <p14:sldId id="470"/>
            <p14:sldId id="471"/>
            <p14:sldId id="472"/>
            <p14:sldId id="426"/>
            <p14:sldId id="435"/>
            <p14:sldId id="318"/>
          </p14:sldIdLst>
        </p14:section>
        <p14:section name="End slides" id="{9859243E-B635-2F4B-B063-515CFEEA16C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Wani" initials="JW" lastIdx="3" clrIdx="0">
    <p:extLst>
      <p:ext uri="{19B8F6BF-5375-455C-9EA6-DF929625EA0E}">
        <p15:presenceInfo xmlns:p15="http://schemas.microsoft.com/office/powerpoint/2012/main" userId="S::JWani@christian-aid.org::9e907a56-cc5b-423b-a878-a432be0d8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A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E33E6-6F8D-489C-BC0B-18B85E361D42}" v="100" dt="2022-02-11T14:13:27.069"/>
    <p1510:client id="{F16DB031-9D90-471F-AD0D-3750F8B1717A}" v="114" dt="2022-02-11T07:15:1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3T11:34:09.502" idx="2">
    <p:pos x="6018" y="89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2-02-03T11:42:21.989" idx="3">
    <p:pos x="5809" y="96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5" y="620688"/>
            <a:ext cx="6823670" cy="4824536"/>
          </a:xfrm>
        </p:spPr>
        <p:txBody>
          <a:bodyPr/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3778250" cy="3959225"/>
          </a:xfrm>
          <a:prstGeom prst="rect">
            <a:avLst/>
          </a:prstGeom>
        </p:spPr>
        <p:txBody>
          <a:bodyPr/>
          <a:lstStyle>
            <a:lvl1pPr marL="450850" indent="-450850" defTabSz="698400">
              <a:spcBef>
                <a:spcPts val="600"/>
              </a:spcBef>
              <a:buBlip>
                <a:blip r:embed="rId2"/>
              </a:buBlip>
              <a:tabLst/>
              <a:defRPr sz="3600"/>
            </a:lvl1pPr>
            <a:lvl2pPr marL="407988" indent="174625">
              <a:tabLst/>
              <a:defRPr sz="2800"/>
            </a:lvl2pPr>
          </a:lstStyle>
          <a:p>
            <a:pPr marL="447675" lvl="0" indent="-447675">
              <a:buBlip>
                <a:blip r:embed="rId2"/>
              </a:buBlip>
            </a:pPr>
            <a:r>
              <a:rPr lang="en-GB" sz="3200"/>
              <a:t>Bullet point one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61823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/>
            </a:lvl1pPr>
            <a:lvl2pPr marL="806450" indent="-361950">
              <a:tabLst/>
              <a:defRPr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/>
              <a:t>Bullet point two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F35F-A603-9D4C-8EBF-D58D960EC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Photo with quote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One photo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Two photos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Video </a:t>
            </a:r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1897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Photo with quote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One photo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Two photos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Video </a:t>
            </a:r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95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5150" y="2060848"/>
            <a:ext cx="5616575" cy="345571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emplate - 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424839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pPr lvl="0"/>
            <a:r>
              <a:rPr lang="en-GB"/>
              <a:t>‘Short quote over photo’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4B3C2C-AB9F-B54A-BD97-A416705A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621" y="-12676"/>
            <a:ext cx="9181561" cy="688617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852B34F2-14CE-1447-BA31-F878CA442D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6A57C-A164-7442-B5F5-20F342AA3AFE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6512" y="0"/>
            <a:ext cx="9180512" cy="6957392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ev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D373CF-AE2A-3E4E-BAD4-37D92DF2A8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3668" y="2276872"/>
            <a:ext cx="5976664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Speaker name and job title</a:t>
            </a:r>
          </a:p>
          <a:p>
            <a:pPr lvl="0"/>
            <a:endParaRPr lang="en-GB"/>
          </a:p>
          <a:p>
            <a:pPr lvl="0"/>
            <a:r>
              <a:rPr lang="en-GB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75468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C78013-8528-421D-81E6-DADD6D3C3C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4F81CB-6252-4FEC-9E6D-4CBF96571C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BD003-9256-45B4-AF54-6F1F252F67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355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13F2-E6EF-419E-B598-3C53596FF674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602F1561-84D8-499A-A400-CFE3B3163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8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 event title">
    <p:bg>
      <p:bgPr>
        <a:solidFill>
          <a:srgbClr val="F1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BBF20E2-C7F4-4545-8238-46D5ABB1E3C5}"/>
              </a:ext>
            </a:extLst>
          </p:cNvPr>
          <p:cNvSpPr txBox="1">
            <a:spLocks/>
          </p:cNvSpPr>
          <p:nvPr userDrawn="1"/>
        </p:nvSpPr>
        <p:spPr>
          <a:xfrm>
            <a:off x="539552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Mokoko XBold" panose="02060503020203020204" pitchFamily="18" charset="77"/>
                <a:ea typeface="+mj-ea"/>
                <a:cs typeface="Mokoko XBold" panose="02060503020203020204" pitchFamily="18" charset="77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chemeClr val="bg1"/>
                </a:solidFill>
              </a:rPr>
              <a:t>Event title goes here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F8D0C-BEE0-4F45-AEDE-786F026C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3668" y="2276872"/>
            <a:ext cx="5976664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Speaker name and job title</a:t>
            </a:r>
          </a:p>
          <a:p>
            <a:pPr lvl="0"/>
            <a:endParaRPr lang="en-GB"/>
          </a:p>
          <a:p>
            <a:pPr lvl="0"/>
            <a:r>
              <a:rPr lang="en-GB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418358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98B1744-B702-DD42-AB65-AC3E90A30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50850" indent="-450850">
              <a:buSzPct val="80000"/>
              <a:buBlip>
                <a:blip r:embed="rId2"/>
              </a:buBlip>
              <a:tabLst/>
              <a:defRPr sz="2800"/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320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/>
              <a:t>Bullet point three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/>
              <a:t>Sample 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C578E-4D18-694E-BBED-18FBECC08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71E844E-9385-214A-9411-ADA2F973302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712788" indent="-288925">
              <a:buBlip>
                <a:blip r:embed="rId2"/>
              </a:buBlip>
              <a:tabLst/>
              <a:defRPr sz="2400"/>
            </a:lvl1pPr>
            <a:lvl2pPr marL="712788" indent="-288925">
              <a:tabLst/>
              <a:defRPr sz="2400"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/>
              <a:t>Bullet point one</a:t>
            </a:r>
          </a:p>
          <a:p>
            <a:pPr lvl="1"/>
            <a:r>
              <a:rPr lang="en-GB"/>
              <a:t>Second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EC3-7DB2-0B4E-AC64-A69A1A36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52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spc="-150"/>
              <a:t>Short title </a:t>
            </a:r>
            <a:br>
              <a:rPr lang="en-GB" sz="8000" spc="-150"/>
            </a:br>
            <a:r>
              <a:rPr lang="en-GB" sz="8000" spc="-150"/>
              <a:t>to go here	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8D40-65B3-3143-ACAA-E2392412F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FF0000"/>
          </a:solidFill>
          <a:latin typeface="Mokoko Trial Extra Bold" panose="02060503020203020204" pitchFamily="18" charset="77"/>
          <a:ea typeface="+mj-ea"/>
          <a:cs typeface="Mokoko Trial Extra 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4035" y="-12355"/>
            <a:ext cx="9198035" cy="689852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269B0-743A-BF4B-BB39-37EB83BD7AE5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251520" y="637635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is a key member of ACT Alliance. </a:t>
            </a:r>
            <a:r>
              <a:rPr lang="en-GB" sz="6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1" y="0"/>
            <a:ext cx="9171161" cy="687837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3FC2F3-7621-8042-AD92-20122CFC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0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27160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9" r:id="rId2"/>
    <p:sldLayoutId id="214748375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63EC75-D0C0-704B-9C68-1779F1DA55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2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logo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B0FDA12-AE15-6241-ABBE-E7377EBDE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0" y="5569075"/>
            <a:ext cx="1762408" cy="1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9EF1-646F-054A-BFC1-2D49FC67BF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6"/>
        </a:buBlip>
        <a:defRPr sz="3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7"/>
        </a:buBlip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Photo caption and quotes</a:t>
            </a:r>
          </a:p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Photo caption and quotes</a:t>
            </a:r>
          </a:p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E89D-62FF-41C3-B3C6-0377D94A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348880"/>
            <a:ext cx="7344816" cy="1296144"/>
          </a:xfrm>
        </p:spPr>
        <p:txBody>
          <a:bodyPr>
            <a:noAutofit/>
          </a:bodyPr>
          <a:lstStyle/>
          <a:p>
            <a:r>
              <a:rPr lang="en-GB" sz="6600"/>
              <a:t>About Christian Aid South Sudan </a:t>
            </a:r>
            <a:br>
              <a:rPr lang="en-GB" sz="6600"/>
            </a:br>
            <a:r>
              <a:rPr lang="en-GB" sz="6600"/>
              <a:t>and the Country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63B5-BBF1-4188-864A-DF6142D778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284984"/>
            <a:ext cx="8892480" cy="3240088"/>
          </a:xfrm>
          <a:prstGeom prst="rect">
            <a:avLst/>
          </a:prstGeom>
        </p:spPr>
        <p:txBody>
          <a:bodyPr/>
          <a:lstStyle/>
          <a:p>
            <a:endParaRPr lang="en-GB" b="1"/>
          </a:p>
          <a:p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J. Wani</a:t>
            </a:r>
          </a:p>
          <a:p>
            <a:pPr marL="0" indent="0">
              <a:buNone/>
            </a:pPr>
            <a:r>
              <a:rPr lang="en-GB"/>
              <a:t>Country Director – South Sudan</a:t>
            </a:r>
          </a:p>
        </p:txBody>
      </p:sp>
    </p:spTree>
    <p:extLst>
      <p:ext uri="{BB962C8B-B14F-4D97-AF65-F5344CB8AC3E}">
        <p14:creationId xmlns:p14="http://schemas.microsoft.com/office/powerpoint/2010/main" val="131931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1213-F8E9-4EF6-AA5F-930A2FD3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COVID-19 awareness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C8FAA5-ABC0-4474-85A6-F40763C9B34D}"/>
              </a:ext>
            </a:extLst>
          </p:cNvPr>
          <p:cNvSpPr txBox="1">
            <a:spLocks/>
          </p:cNvSpPr>
          <p:nvPr/>
        </p:nvSpPr>
        <p:spPr>
          <a:xfrm>
            <a:off x="296069" y="2564904"/>
            <a:ext cx="3771875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Mokoko XBold" panose="02060503020203020204" pitchFamily="18" charset="77"/>
                <a:ea typeface="+mj-ea"/>
                <a:cs typeface="Mokoko XBold" panose="02060503020203020204" pitchFamily="18" charset="77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EFAC6-5351-40DD-8B44-CB9DF25772E3}"/>
              </a:ext>
            </a:extLst>
          </p:cNvPr>
          <p:cNvSpPr txBox="1"/>
          <p:nvPr/>
        </p:nvSpPr>
        <p:spPr>
          <a:xfrm>
            <a:off x="3563888" y="2211424"/>
            <a:ext cx="4563963" cy="37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247D566-7024-4499-99F1-5616DEB4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38" y="2420888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59362-1D9A-4F90-A1C7-05129182BFA8}"/>
              </a:ext>
            </a:extLst>
          </p:cNvPr>
          <p:cNvSpPr txBox="1"/>
          <p:nvPr/>
        </p:nvSpPr>
        <p:spPr>
          <a:xfrm>
            <a:off x="3805607" y="2399072"/>
            <a:ext cx="458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Presents real danger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22,000 reached with critical messages on preventive measures</a:t>
            </a:r>
          </a:p>
        </p:txBody>
      </p:sp>
    </p:spTree>
    <p:extLst>
      <p:ext uri="{BB962C8B-B14F-4D97-AF65-F5344CB8AC3E}">
        <p14:creationId xmlns:p14="http://schemas.microsoft.com/office/powerpoint/2010/main" val="425350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AF1B-CC9C-4286-B656-1A205A10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0691"/>
            <a:ext cx="7831782" cy="1296144"/>
          </a:xfrm>
        </p:spPr>
        <p:txBody>
          <a:bodyPr>
            <a:normAutofit/>
          </a:bodyPr>
          <a:lstStyle/>
          <a:p>
            <a:r>
              <a:rPr lang="en-GB"/>
              <a:t>DEC and Hunger appeal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1EBBC-31EF-49C5-8C7E-43CB7A075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978" y="1536838"/>
            <a:ext cx="4549447" cy="5007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A2CE4-D36D-44CE-A800-D3CB9198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33" y="1578058"/>
            <a:ext cx="4191000" cy="316532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6D8F2-7F76-40A7-93A9-5C56FFA64806}"/>
              </a:ext>
            </a:extLst>
          </p:cNvPr>
          <p:cNvCxnSpPr>
            <a:cxnSpLocks/>
          </p:cNvCxnSpPr>
          <p:nvPr/>
        </p:nvCxnSpPr>
        <p:spPr>
          <a:xfrm>
            <a:off x="3419872" y="3356992"/>
            <a:ext cx="165618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045F72-AF19-4479-8FA2-A42CF2D87988}"/>
              </a:ext>
            </a:extLst>
          </p:cNvPr>
          <p:cNvSpPr txBox="1"/>
          <p:nvPr/>
        </p:nvSpPr>
        <p:spPr>
          <a:xfrm>
            <a:off x="1403648" y="4892764"/>
            <a:ext cx="503277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Africa Development Agency (ADA)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Donor(s):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DEC, ACT Alliance, Hunger appeal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Cash &amp; WASH, Livelihoods, protection, Shelter, DRR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Drivers of humanitarian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vulnerab</a:t>
            </a:r>
            <a:r>
              <a:rPr lang="en-GB" sz="1200" b="1" kern="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ility</a:t>
            </a:r>
            <a:r>
              <a:rPr lang="en-GB" sz="1200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2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Unprecedented level of floods, Compounded by conflict &amp; COVID-19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Unconditional cash, plastic sheets, COVID-19 and hygiene awareness, PPE and training; Seeds, tools and fishing kits, community led DRR action planning using PVCA approach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97A7B8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26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84A2-B4F9-4FF5-B75E-0506EF55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F1CF1-D534-45C6-9096-459348B11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3668" y="2276872"/>
            <a:ext cx="5976664" cy="41764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Donor fatigue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operational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Bureaucratic impediments/increased interference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safety and security risks - South Sudan ranks among the works in terms of risks to Aid workers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50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6FFC-FF17-4AE9-9E13-12A6598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BEAA-7F94-4ECE-AEC3-F260AC2B9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664" y="1916832"/>
            <a:ext cx="6516724" cy="45365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CA’s legacy and identity as a faith-based humanitarian and development 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CASS reach and operational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 approach - localization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In-country funding opportunities - UN pool funds, FCDO,EU/ECHO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 Alliance</a:t>
            </a:r>
          </a:p>
        </p:txBody>
      </p:sp>
    </p:spTree>
    <p:extLst>
      <p:ext uri="{BB962C8B-B14F-4D97-AF65-F5344CB8AC3E}">
        <p14:creationId xmlns:p14="http://schemas.microsoft.com/office/powerpoint/2010/main" val="346301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lideteam.net/media/catalog/product/cache/960x720/0/3/0314_thank_you_with_smiley_Slide01.jpg">
            <a:extLst>
              <a:ext uri="{FF2B5EF4-FFF2-40B4-BE49-F238E27FC236}">
                <a16:creationId xmlns:a16="http://schemas.microsoft.com/office/drawing/2014/main" id="{57C78FC2-D0E0-4B2D-9B54-5D66AB740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862" y="1780952"/>
            <a:ext cx="6475738" cy="42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4F2E2ECB-0E8F-41CE-AC5A-AC184A2F8E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4025" y="333375"/>
            <a:ext cx="80041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3200" dirty="0"/>
              <a:t>Q&amp;A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A812-1D4E-40F9-AF52-C0B0F074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Christian Aid 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F7FF7-2F68-4183-A596-B542268C4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3667" y="2276872"/>
            <a:ext cx="6892663" cy="2736254"/>
          </a:xfrm>
        </p:spPr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has been working in the Sudan and present day South Sudan since the 1970s.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63B4712-4178-4F00-877F-D932A09A7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644999"/>
            <a:ext cx="5832648" cy="30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4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A672-3238-4B6B-BE5A-02154252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South Sudan Country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CEAD7-41CB-43CD-8D74-1725FB1E3E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0258" y="2343254"/>
            <a:ext cx="7636073" cy="5084762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about the size of France/2.5 times bigger than 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of about 8 million at the time of independence in 2011</a:t>
            </a:r>
          </a:p>
        </p:txBody>
      </p:sp>
    </p:spTree>
    <p:extLst>
      <p:ext uri="{BB962C8B-B14F-4D97-AF65-F5344CB8AC3E}">
        <p14:creationId xmlns:p14="http://schemas.microsoft.com/office/powerpoint/2010/main" val="412189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A672-3238-4B6B-BE5A-02154252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09" y="332656"/>
            <a:ext cx="7831782" cy="1296144"/>
          </a:xfrm>
        </p:spPr>
        <p:txBody>
          <a:bodyPr>
            <a:normAutofit fontScale="90000"/>
          </a:bodyPr>
          <a:lstStyle/>
          <a:p>
            <a:r>
              <a:rPr lang="en-GB"/>
              <a:t>South Sudan Country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CEAD7-41CB-43CD-8D74-1725FB1E3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4048" y="1772816"/>
            <a:ext cx="3927451" cy="49685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4490E0-CCE3-4202-9CD1-31A47690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91" y="1933282"/>
            <a:ext cx="4838965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1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A672-3238-4B6B-BE5A-02154252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6842"/>
            <a:ext cx="6967482" cy="926753"/>
          </a:xfrm>
        </p:spPr>
        <p:txBody>
          <a:bodyPr>
            <a:normAutofit fontScale="90000"/>
          </a:bodyPr>
          <a:lstStyle/>
          <a:p>
            <a:r>
              <a:rPr lang="en-GB" sz="4400"/>
              <a:t>SS Country thematic Priorities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AE62AB-44CE-45FE-B7A1-454FE162026D}"/>
              </a:ext>
            </a:extLst>
          </p:cNvPr>
          <p:cNvGrpSpPr/>
          <p:nvPr/>
        </p:nvGrpSpPr>
        <p:grpSpPr>
          <a:xfrm>
            <a:off x="1003112" y="1268759"/>
            <a:ext cx="2411372" cy="5184577"/>
            <a:chOff x="1677" y="0"/>
            <a:chExt cx="2609977" cy="530066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4C0C1BB-37E4-4ECB-A5DF-5836091A1A77}"/>
                </a:ext>
              </a:extLst>
            </p:cNvPr>
            <p:cNvSpPr/>
            <p:nvPr/>
          </p:nvSpPr>
          <p:spPr>
            <a:xfrm>
              <a:off x="1677" y="0"/>
              <a:ext cx="2609977" cy="5300662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97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4C7CA6B5-7B06-4042-A55F-E510A6287267}"/>
                </a:ext>
              </a:extLst>
            </p:cNvPr>
            <p:cNvSpPr txBox="1"/>
            <p:nvPr/>
          </p:nvSpPr>
          <p:spPr>
            <a:xfrm>
              <a:off x="125877" y="2208610"/>
              <a:ext cx="2485777" cy="19960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Humanitarian programme</a:t>
              </a:r>
            </a:p>
            <a:p>
              <a:pPr marL="171450" marR="0" lvl="0" indent="-17145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Lifesaving Interventions</a:t>
              </a:r>
              <a:endPara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Support for recovery of livelihoods and services </a:t>
              </a:r>
              <a:endPara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Water, Sanitation and Hygiene</a:t>
              </a:r>
              <a:endPara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Emergency shelter for the most vulnerable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Community-led DRR measures and early warning system for resilience</a:t>
              </a:r>
              <a:endParaRPr lang="en-US" sz="12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Conflict sensitivity </a:t>
              </a:r>
            </a:p>
            <a:p>
              <a:pPr marL="171450" marR="0" lvl="0" indent="-17145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Gender and Social Inclusion (GESI)</a:t>
              </a:r>
              <a:endPara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57BD56C-F2A3-4E3E-BB65-5536DED9F209}"/>
              </a:ext>
            </a:extLst>
          </p:cNvPr>
          <p:cNvSpPr/>
          <p:nvPr/>
        </p:nvSpPr>
        <p:spPr>
          <a:xfrm>
            <a:off x="1423635" y="1357522"/>
            <a:ext cx="1570325" cy="1541477"/>
          </a:xfrm>
          <a:prstGeom prst="ellips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8F9FD2-D29C-4442-A2DA-EEC0DFEB21A2}"/>
              </a:ext>
            </a:extLst>
          </p:cNvPr>
          <p:cNvGrpSpPr/>
          <p:nvPr/>
        </p:nvGrpSpPr>
        <p:grpSpPr>
          <a:xfrm>
            <a:off x="3731885" y="1268759"/>
            <a:ext cx="2321945" cy="5040561"/>
            <a:chOff x="2689954" y="0"/>
            <a:chExt cx="2609977" cy="530066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1747BD0-C0E3-42C6-B48C-3091A2F68750}"/>
                </a:ext>
              </a:extLst>
            </p:cNvPr>
            <p:cNvSpPr/>
            <p:nvPr/>
          </p:nvSpPr>
          <p:spPr>
            <a:xfrm>
              <a:off x="2689954" y="0"/>
              <a:ext cx="2609977" cy="5300662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97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Rectangle: Rounded Corners 7">
              <a:extLst>
                <a:ext uri="{FF2B5EF4-FFF2-40B4-BE49-F238E27FC236}">
                  <a16:creationId xmlns:a16="http://schemas.microsoft.com/office/drawing/2014/main" id="{0F1A586E-8E09-4520-BB77-1BF69E0D7570}"/>
                </a:ext>
              </a:extLst>
            </p:cNvPr>
            <p:cNvSpPr txBox="1"/>
            <p:nvPr/>
          </p:nvSpPr>
          <p:spPr>
            <a:xfrm>
              <a:off x="2752054" y="1275786"/>
              <a:ext cx="2485776" cy="2902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From Violence to Peace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Advocacy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Peace building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Reconciliation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Psychosocial Support and Trauma Healing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Conflict Transformation</a:t>
              </a:r>
            </a:p>
            <a:p>
              <a:pPr marL="0" marR="0" lvl="0" indent="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F4F3645-5207-40D9-8D6C-06CFFCFDB2DD}"/>
              </a:ext>
            </a:extLst>
          </p:cNvPr>
          <p:cNvSpPr/>
          <p:nvPr/>
        </p:nvSpPr>
        <p:spPr>
          <a:xfrm>
            <a:off x="3990725" y="1357522"/>
            <a:ext cx="1730953" cy="165065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59FC85-CE18-4C03-B3CD-217A895AC63E}"/>
              </a:ext>
            </a:extLst>
          </p:cNvPr>
          <p:cNvGrpSpPr/>
          <p:nvPr/>
        </p:nvGrpSpPr>
        <p:grpSpPr>
          <a:xfrm>
            <a:off x="6420162" y="1268759"/>
            <a:ext cx="2321945" cy="4956919"/>
            <a:chOff x="5378231" y="0"/>
            <a:chExt cx="2609977" cy="53006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A45782F-095A-4AB3-9C98-3D185D1CE190}"/>
                </a:ext>
              </a:extLst>
            </p:cNvPr>
            <p:cNvSpPr/>
            <p:nvPr/>
          </p:nvSpPr>
          <p:spPr>
            <a:xfrm>
              <a:off x="5378231" y="0"/>
              <a:ext cx="2609977" cy="5300662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97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EB23FAD6-9B44-4BEF-B2D0-5B3837EAF5E9}"/>
                </a:ext>
              </a:extLst>
            </p:cNvPr>
            <p:cNvSpPr txBox="1"/>
            <p:nvPr/>
          </p:nvSpPr>
          <p:spPr>
            <a:xfrm>
              <a:off x="5440330" y="2015270"/>
              <a:ext cx="2485776" cy="2258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0" marR="0" lvl="0" indent="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Climate Resilience &amp; Nutrition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Food security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Technological advancement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Climate resilience through </a:t>
              </a:r>
              <a:r>
                <a:rPr lang="en-GB" sz="120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community-led engagement.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Nutrition advocacy</a:t>
              </a:r>
            </a:p>
            <a:p>
              <a:pPr marL="171450" marR="0" lvl="0" indent="-171450" algn="l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Tackling malnutrition among pregnant and lactating mothers, and children under 5.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609F0E4-7CE0-4F68-9D0D-DA630FEFBCCE}"/>
              </a:ext>
            </a:extLst>
          </p:cNvPr>
          <p:cNvSpPr/>
          <p:nvPr/>
        </p:nvSpPr>
        <p:spPr>
          <a:xfrm>
            <a:off x="6749353" y="1357522"/>
            <a:ext cx="1570325" cy="1650654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1F497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8274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1DA6C6-885F-4809-A897-D9BE0F8B66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340767"/>
            <a:ext cx="3600400" cy="3939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3537C2-154E-41B9-8E45-0311F6B65A0F}"/>
              </a:ext>
            </a:extLst>
          </p:cNvPr>
          <p:cNvSpPr txBox="1"/>
          <p:nvPr/>
        </p:nvSpPr>
        <p:spPr>
          <a:xfrm>
            <a:off x="755576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 response to crisis in Mayendit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0E4672-0ED0-49EC-A33D-38033D90AF7F}"/>
              </a:ext>
            </a:extLst>
          </p:cNvPr>
          <p:cNvSpPr txBox="1"/>
          <p:nvPr/>
        </p:nvSpPr>
        <p:spPr>
          <a:xfrm>
            <a:off x="5876503" y="1103330"/>
            <a:ext cx="32403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Project location: </a:t>
            </a:r>
            <a:r>
              <a:rPr lang="en-GB" sz="1600">
                <a:solidFill>
                  <a:schemeClr val="accent2"/>
                </a:solidFill>
              </a:rPr>
              <a:t>Mayendit</a:t>
            </a:r>
          </a:p>
          <a:p>
            <a:r>
              <a:rPr lang="en-GB" sz="1600"/>
              <a:t>Type of shock: </a:t>
            </a:r>
            <a:r>
              <a:rPr lang="en-GB" sz="1600">
                <a:solidFill>
                  <a:schemeClr val="accent2"/>
                </a:solidFill>
              </a:rPr>
              <a:t>climate related/floods – compounded by COVID-19 &amp; conflict</a:t>
            </a:r>
          </a:p>
          <a:p>
            <a:r>
              <a:rPr lang="en-GB" sz="1600">
                <a:solidFill>
                  <a:schemeClr val="tx2"/>
                </a:solidFill>
              </a:rPr>
              <a:t>Impact of the hazards: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 </a:t>
            </a:r>
            <a:r>
              <a:rPr lang="en-GB" sz="1600">
                <a:solidFill>
                  <a:schemeClr val="accent2"/>
                </a:solidFill>
              </a:rPr>
              <a:t>Floods related displacement: 15,000 to 24,000 people according to Interagency Assessment carried out in August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2"/>
                </a:solidFill>
              </a:rPr>
              <a:t> Conflict related displacement: 310,000</a:t>
            </a:r>
          </a:p>
          <a:p>
            <a:r>
              <a:rPr lang="en-GB" sz="1600">
                <a:solidFill>
                  <a:schemeClr val="tx2"/>
                </a:solidFill>
              </a:rPr>
              <a:t>Needs of the affected population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2"/>
                </a:solidFill>
              </a:rPr>
              <a:t>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2"/>
                </a:solidFill>
              </a:rPr>
              <a:t>Non-food, particularly shelter, Mosquito nets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2"/>
                </a:solidFill>
              </a:rPr>
              <a:t>Emergency WASH kit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2"/>
                </a:solidFill>
              </a:rPr>
              <a:t> COVID-19 risk mitigation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accent2"/>
                </a:solidFill>
              </a:rPr>
              <a:t>Protection</a:t>
            </a:r>
          </a:p>
          <a:p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C1B822F6-FE9D-4B81-BF28-EBAD4C7CB0BF}"/>
              </a:ext>
            </a:extLst>
          </p:cNvPr>
          <p:cNvSpPr/>
          <p:nvPr/>
        </p:nvSpPr>
        <p:spPr>
          <a:xfrm>
            <a:off x="4187701" y="3137220"/>
            <a:ext cx="95045" cy="1414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4E782F-5F48-45A8-9785-FFB6524652AD}"/>
              </a:ext>
            </a:extLst>
          </p:cNvPr>
          <p:cNvCxnSpPr>
            <a:cxnSpLocks/>
          </p:cNvCxnSpPr>
          <p:nvPr/>
        </p:nvCxnSpPr>
        <p:spPr>
          <a:xfrm flipV="1">
            <a:off x="4187701" y="2636912"/>
            <a:ext cx="1824459" cy="57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CC7311-2E5E-436C-BD58-79124F312B5C}"/>
              </a:ext>
            </a:extLst>
          </p:cNvPr>
          <p:cNvSpPr txBox="1"/>
          <p:nvPr/>
        </p:nvSpPr>
        <p:spPr>
          <a:xfrm>
            <a:off x="323528" y="1082353"/>
            <a:ext cx="3539911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Grant Source: Scottish HEF</a:t>
            </a:r>
          </a:p>
          <a:p>
            <a:endParaRPr lang="en-GB" sz="1800"/>
          </a:p>
          <a:p>
            <a:pPr>
              <a:lnSpc>
                <a:spcPct val="115000"/>
              </a:lnSpc>
            </a:pPr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GB" sz="1400" b="1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0758B32-D339-4733-83B5-811757BEF234}"/>
              </a:ext>
            </a:extLst>
          </p:cNvPr>
          <p:cNvSpPr/>
          <p:nvPr/>
        </p:nvSpPr>
        <p:spPr>
          <a:xfrm>
            <a:off x="86910" y="1577692"/>
            <a:ext cx="2832402" cy="1559527"/>
          </a:xfrm>
          <a:prstGeom prst="ellipse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GB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Project Outcome 1: 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Cash transfers to 1637 households (8185 people)  </a:t>
            </a:r>
            <a:endParaRPr lang="en-GB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7D9AA6-C710-4109-AEC9-E1E20541F934}"/>
              </a:ext>
            </a:extLst>
          </p:cNvPr>
          <p:cNvSpPr/>
          <p:nvPr/>
        </p:nvSpPr>
        <p:spPr>
          <a:xfrm>
            <a:off x="210848" y="3204544"/>
            <a:ext cx="2920992" cy="1880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Outcome 2: 1700 households (8750) supported with seeds &amp; tools.  A further 1050 households (5250) given basic fishing kit (hooks and twine).   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05C16B-116E-4513-A62D-0663B13196C3}"/>
              </a:ext>
            </a:extLst>
          </p:cNvPr>
          <p:cNvSpPr/>
          <p:nvPr/>
        </p:nvSpPr>
        <p:spPr>
          <a:xfrm>
            <a:off x="2591781" y="4674423"/>
            <a:ext cx="3312368" cy="1520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Outcome 3: 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22,185 to be reached with information on Covid-19 prevention through house to house visits in markets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and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at food distribution sites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3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1213-F8E9-4EF6-AA5F-930A2FD3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Case Story from cash response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C8FAA5-ABC0-4474-85A6-F40763C9B34D}"/>
              </a:ext>
            </a:extLst>
          </p:cNvPr>
          <p:cNvSpPr txBox="1">
            <a:spLocks/>
          </p:cNvSpPr>
          <p:nvPr/>
        </p:nvSpPr>
        <p:spPr>
          <a:xfrm>
            <a:off x="296069" y="2564904"/>
            <a:ext cx="3771875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Mokoko XBold" panose="02060503020203020204" pitchFamily="18" charset="77"/>
                <a:ea typeface="+mj-ea"/>
                <a:cs typeface="Mokoko XBold" panose="02060503020203020204" pitchFamily="18" charset="77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507F4-883E-4610-8B82-75A3263B2B7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09837"/>
            <a:ext cx="2756535" cy="1999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EFAC6-5351-40DD-8B44-CB9DF25772E3}"/>
              </a:ext>
            </a:extLst>
          </p:cNvPr>
          <p:cNvSpPr txBox="1"/>
          <p:nvPr/>
        </p:nvSpPr>
        <p:spPr>
          <a:xfrm>
            <a:off x="3491880" y="2420888"/>
            <a:ext cx="4563963" cy="295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Nyakuoth</a:t>
            </a:r>
            <a:r>
              <a:rPr lang="en-US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82-year-old was</a:t>
            </a:r>
            <a:r>
              <a:rPr lang="en-US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displaced by flood.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among those selected by CA partner UNIDOR to benefit from cash assistance through Scottish government grant because s</a:t>
            </a:r>
            <a:r>
              <a:rPr lang="en-US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is vulnerable as an elderly woman at brink of hunger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AF1B-CC9C-4286-B656-1A205A10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44624"/>
            <a:ext cx="7831782" cy="1296144"/>
          </a:xfrm>
        </p:spPr>
        <p:txBody>
          <a:bodyPr>
            <a:normAutofit fontScale="90000"/>
          </a:bodyPr>
          <a:lstStyle/>
          <a:p>
            <a:r>
              <a:rPr lang="en-GB"/>
              <a:t>Impact of the floods in Nyakuoth Village in </a:t>
            </a:r>
            <a:r>
              <a:rPr lang="en-GB" err="1"/>
              <a:t>Theker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1B56F-4E7C-42AC-B760-80D3961E3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184" y="1340768"/>
            <a:ext cx="4428816" cy="494116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homestead in </a:t>
            </a:r>
            <a:r>
              <a:rPr lang="en-US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Theker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Village still sits in Water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dikes made by the community to safeguard against flooding were overwhelmed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addition to cash, households in this village have been selected to receive farming tools, vegetable seeds &amp; fishing kit to support them recovery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 to availability of future funds, CA and partner </a:t>
            </a:r>
            <a:r>
              <a:rPr lang="en-GB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carryout PVCA to enable the community better prepare and mitigate future floods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2D871-EC37-4656-9EB7-0C8668D8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6" y="3879311"/>
            <a:ext cx="3873354" cy="2213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2812F5-C35D-436D-83F0-0BBAF93908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96" y="1317447"/>
            <a:ext cx="3744416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AF1B-CC9C-4286-B656-1A205A10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02" y="44624"/>
            <a:ext cx="7831782" cy="1296144"/>
          </a:xfrm>
        </p:spPr>
        <p:txBody>
          <a:bodyPr>
            <a:normAutofit/>
          </a:bodyPr>
          <a:lstStyle/>
          <a:p>
            <a:r>
              <a:rPr lang="en-GB"/>
              <a:t>Support to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1B56F-4E7C-42AC-B760-80D3961E3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196752"/>
            <a:ext cx="3924760" cy="494116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level receding in some parts of the village as captured most recent during field visit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addition to cash, 1,700 vulnerable households most impacted  in villages such as the one shown have been selected to receive farming tools &amp; vegetable seeds to support resumption of basic livelihoods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 to availability of future funds, CA and partner </a:t>
            </a:r>
            <a:r>
              <a:rPr lang="en-GB" sz="1800" dirty="0"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carryout PVCA to enable the community better prepare and mitigate future floods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1BD74-7081-4080-BDEA-C1A855DC96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858311"/>
            <a:ext cx="3960440" cy="2639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66899-82A4-4E4D-B247-CC6EA05FF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847" y="1052736"/>
            <a:ext cx="3960440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58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8A3C1E31-7498-AA48-8ADD-7FA8A1D66580}"/>
    </a:ext>
  </a:extLst>
</a:theme>
</file>

<file path=ppt/theme/theme10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A52E1F06-0FFB-7B45-97AF-A003EA5009C2}"/>
    </a:ext>
  </a:extLst>
</a:theme>
</file>

<file path=ppt/theme/theme11.xml><?xml version="1.0" encoding="utf-8"?>
<a:theme xmlns:a="http://schemas.openxmlformats.org/drawingml/2006/main" name="7 CA Template - 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20194154-B5D2-9440-8CB8-5D14F1BE15F6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- with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EB302965-154C-C645-B915-C9BEA119FDCF}"/>
    </a:ext>
  </a:extLst>
</a:theme>
</file>

<file path=ppt/theme/theme3.xml><?xml version="1.0" encoding="utf-8"?>
<a:theme xmlns:a="http://schemas.openxmlformats.org/drawingml/2006/main" name=" Title slide - with larg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8B92D980-B6BC-AF49-9A30-B45B23051791}"/>
    </a:ext>
  </a:extLst>
</a:theme>
</file>

<file path=ppt/theme/theme4.xml><?xml version="1.0" encoding="utf-8"?>
<a:theme xmlns:a="http://schemas.openxmlformats.org/drawingml/2006/main" name="Title slide - White ev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B8F22D95-B75F-4342-9794-70A099CB3E12}"/>
    </a:ext>
  </a:extLst>
</a:theme>
</file>

<file path=ppt/theme/theme5.xml><?xml version="1.0" encoding="utf-8"?>
<a:theme xmlns:a="http://schemas.openxmlformats.org/drawingml/2006/main" name="Title slide - red event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A26C72E8-7643-5E42-8A05-1668BD7DAE04}"/>
    </a:ext>
  </a:extLst>
</a:theme>
</file>

<file path=ppt/theme/theme6.xml><?xml version="1.0" encoding="utf-8"?>
<a:theme xmlns:a="http://schemas.openxmlformats.org/drawingml/2006/main" name="Text slides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C2D75BAC-186B-D44E-9FE5-8CFC9D379D4D}" vid="{415FC8B8-4AC3-0243-A2B5-2A3405113E4B}"/>
    </a:ext>
  </a:extLst>
</a:theme>
</file>

<file path=ppt/theme/theme7.xml><?xml version="1.0" encoding="utf-8"?>
<a:theme xmlns:a="http://schemas.openxmlformats.org/drawingml/2006/main" name="Image slide - design 1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C2D75BAC-186B-D44E-9FE5-8CFC9D379D4D}" vid="{632B09B3-DEE0-6340-8E47-E41A090E15F9}"/>
    </a:ext>
  </a:extLst>
</a:theme>
</file>

<file path=ppt/theme/theme8.xml><?xml version="1.0" encoding="utf-8"?>
<a:theme xmlns:a="http://schemas.openxmlformats.org/drawingml/2006/main" name="Image slide - design 2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C2D75BAC-186B-D44E-9FE5-8CFC9D379D4D}" vid="{777F713B-02DB-5B4B-B58D-9BD34A99F1CD}"/>
    </a:ext>
  </a:extLst>
</a:theme>
</file>

<file path=ppt/theme/theme9.xml><?xml version="1.0" encoding="utf-8"?>
<a:theme xmlns:a="http://schemas.openxmlformats.org/drawingml/2006/main" name="image slide - 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C2D75BAC-186B-D44E-9FE5-8CFC9D379D4D}" vid="{12F8C9FA-7A6C-B247-AAC1-4F5C1C6B9A2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BC9CB5C98AE4F8EACE38ED52684DE" ma:contentTypeVersion="14" ma:contentTypeDescription="Create a new document." ma:contentTypeScope="" ma:versionID="bc19ef065e0e921a7e23531c3b4e3b7f">
  <xsd:schema xmlns:xsd="http://www.w3.org/2001/XMLSchema" xmlns:xs="http://www.w3.org/2001/XMLSchema" xmlns:p="http://schemas.microsoft.com/office/2006/metadata/properties" xmlns:ns3="dc0d5469-4600-415a-8701-b7fab92ee2bf" xmlns:ns4="703e6285-03cb-4ebf-9538-0492a3899a76" targetNamespace="http://schemas.microsoft.com/office/2006/metadata/properties" ma:root="true" ma:fieldsID="e3b66f78f4301cead068ce38caa00ed8" ns3:_="" ns4:_="">
    <xsd:import namespace="dc0d5469-4600-415a-8701-b7fab92ee2bf"/>
    <xsd:import namespace="703e6285-03cb-4ebf-9538-0492a3899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d5469-4600-415a-8701-b7fab92ee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e6285-03cb-4ebf-9538-0492a3899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48280-0A8B-4FC4-BB44-DC38DAC590B1}">
  <ds:schemaRefs>
    <ds:schemaRef ds:uri="http://schemas.microsoft.com/office/infopath/2007/PartnerControls"/>
    <ds:schemaRef ds:uri="http://purl.org/dc/dcmitype/"/>
    <ds:schemaRef ds:uri="dc0d5469-4600-415a-8701-b7fab92ee2bf"/>
    <ds:schemaRef ds:uri="http://purl.org/dc/terms/"/>
    <ds:schemaRef ds:uri="http://schemas.openxmlformats.org/package/2006/metadata/core-properties"/>
    <ds:schemaRef ds:uri="703e6285-03cb-4ebf-9538-0492a3899a7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AA618B-0BDE-4956-98CD-ABD20B6D4E48}">
  <ds:schemaRefs>
    <ds:schemaRef ds:uri="703e6285-03cb-4ebf-9538-0492a3899a76"/>
    <ds:schemaRef ds:uri="dc0d5469-4600-415a-8701-b7fab92ee2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standard 4 by 3 AW</Template>
  <TotalTime>18</TotalTime>
  <Words>672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Meiryo</vt:lpstr>
      <vt:lpstr>Arial</vt:lpstr>
      <vt:lpstr>Calibri</vt:lpstr>
      <vt:lpstr>Calibri Light</vt:lpstr>
      <vt:lpstr>Mokoko Trial Extra Bold</vt:lpstr>
      <vt:lpstr>Mokoko XBold</vt:lpstr>
      <vt:lpstr>Open Sans</vt:lpstr>
      <vt:lpstr>Title Slide - text only</vt:lpstr>
      <vt:lpstr>Title slide - with photo</vt:lpstr>
      <vt:lpstr> Title slide - with large photo</vt:lpstr>
      <vt:lpstr>Title slide - White event slide</vt:lpstr>
      <vt:lpstr>Title slide - red event title</vt:lpstr>
      <vt:lpstr>Text slides - Bullet Slides</vt:lpstr>
      <vt:lpstr>Image slide - design 1</vt:lpstr>
      <vt:lpstr>Image slide - design 2</vt:lpstr>
      <vt:lpstr>image slide - Full page image</vt:lpstr>
      <vt:lpstr>End Slides</vt:lpstr>
      <vt:lpstr>7 CA Template - End Slide</vt:lpstr>
      <vt:lpstr>About Christian Aid South Sudan  and the Country Programme</vt:lpstr>
      <vt:lpstr>About Christian Aid SS</vt:lpstr>
      <vt:lpstr>South Sudan Country Background</vt:lpstr>
      <vt:lpstr>South Sudan Country Context</vt:lpstr>
      <vt:lpstr>SS Country thematic Priorities</vt:lpstr>
      <vt:lpstr>PowerPoint Presentation</vt:lpstr>
      <vt:lpstr>Case Story from cash response</vt:lpstr>
      <vt:lpstr>Impact of the floods in Nyakuoth Village in Theker</vt:lpstr>
      <vt:lpstr>Support to recovery</vt:lpstr>
      <vt:lpstr>COVID-19 awareness</vt:lpstr>
      <vt:lpstr>DEC and Hunger appeal</vt:lpstr>
      <vt:lpstr>Challenges</vt:lpstr>
      <vt:lpstr>Opportunities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Gatta</dc:creator>
  <cp:lastModifiedBy>Leanne Clelland</cp:lastModifiedBy>
  <cp:revision>4</cp:revision>
  <dcterms:created xsi:type="dcterms:W3CDTF">2021-08-09T16:44:09Z</dcterms:created>
  <dcterms:modified xsi:type="dcterms:W3CDTF">2022-02-23T14:07:48Z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0x010100AC4BC9CB5C98AE4F8EACE38ED52684DE</vt:lpwstr>
  </property>
</Properties>
</file>