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9"/>
  </p:notesMasterIdLst>
  <p:sldIdLst>
    <p:sldId id="279" r:id="rId6"/>
    <p:sldId id="296" r:id="rId7"/>
    <p:sldId id="281" r:id="rId8"/>
    <p:sldId id="302" r:id="rId9"/>
    <p:sldId id="295" r:id="rId10"/>
    <p:sldId id="303" r:id="rId11"/>
    <p:sldId id="312" r:id="rId12"/>
    <p:sldId id="308" r:id="rId13"/>
    <p:sldId id="321" r:id="rId14"/>
    <p:sldId id="318" r:id="rId15"/>
    <p:sldId id="314" r:id="rId16"/>
    <p:sldId id="307" r:id="rId17"/>
    <p:sldId id="320" r:id="rId18"/>
    <p:sldId id="322" r:id="rId19"/>
    <p:sldId id="337" r:id="rId20"/>
    <p:sldId id="305" r:id="rId21"/>
    <p:sldId id="323" r:id="rId22"/>
    <p:sldId id="324" r:id="rId23"/>
    <p:sldId id="309" r:id="rId24"/>
    <p:sldId id="336" r:id="rId25"/>
    <p:sldId id="325" r:id="rId26"/>
    <p:sldId id="328" r:id="rId27"/>
    <p:sldId id="329" r:id="rId28"/>
    <p:sldId id="330" r:id="rId29"/>
    <p:sldId id="331" r:id="rId30"/>
    <p:sldId id="332" r:id="rId31"/>
    <p:sldId id="333" r:id="rId32"/>
    <p:sldId id="334" r:id="rId33"/>
    <p:sldId id="335" r:id="rId34"/>
    <p:sldId id="310" r:id="rId35"/>
    <p:sldId id="327" r:id="rId36"/>
    <p:sldId id="297" r:id="rId37"/>
    <p:sldId id="277" r:id="rId38"/>
  </p:sldIdLst>
  <p:sldSz cx="9144000" cy="6858000" type="screen4x3"/>
  <p:notesSz cx="6735763" cy="9866313"/>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anose="020B060402020202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3430">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0EB"/>
    <a:srgbClr val="CC0000"/>
    <a:srgbClr val="DDDDDD"/>
    <a:srgbClr val="DBD9D5"/>
    <a:srgbClr val="E0DEDA"/>
    <a:srgbClr val="B7B1A9"/>
    <a:srgbClr val="CC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165" autoAdjust="0"/>
  </p:normalViewPr>
  <p:slideViewPr>
    <p:cSldViewPr>
      <p:cViewPr varScale="1">
        <p:scale>
          <a:sx n="98" d="100"/>
          <a:sy n="98" d="100"/>
        </p:scale>
        <p:origin x="2584" y="192"/>
      </p:cViewPr>
      <p:guideLst>
        <p:guide orient="horz" pos="3430"/>
        <p:guide pos="23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C0601501-1F75-4B70-AC89-86A677C84A2D}"/>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67" name="Rectangle 3">
            <a:extLst>
              <a:ext uri="{FF2B5EF4-FFF2-40B4-BE49-F238E27FC236}">
                <a16:creationId xmlns:a16="http://schemas.microsoft.com/office/drawing/2014/main" xmlns="" id="{1CF447F0-67E7-458A-BFBE-5BD477648200}"/>
              </a:ext>
            </a:extLst>
          </p:cNvPr>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ヒラギノ角ゴ Pro W3" charset="0"/>
                <a:cs typeface="+mn-cs"/>
              </a:defRPr>
            </a:lvl1pPr>
          </a:lstStyle>
          <a:p>
            <a:pPr>
              <a:defRPr/>
            </a:pPr>
            <a:endParaRPr lang="en-GB"/>
          </a:p>
        </p:txBody>
      </p:sp>
      <p:sp>
        <p:nvSpPr>
          <p:cNvPr id="113668" name="Rectangle 4">
            <a:extLst>
              <a:ext uri="{FF2B5EF4-FFF2-40B4-BE49-F238E27FC236}">
                <a16:creationId xmlns:a16="http://schemas.microsoft.com/office/drawing/2014/main" xmlns="" id="{FC24BD39-153D-42A6-AFE7-63260EBE75BA}"/>
              </a:ext>
            </a:extLst>
          </p:cNvPr>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Lst>
        </p:spPr>
      </p:sp>
      <p:sp>
        <p:nvSpPr>
          <p:cNvPr id="113669" name="Rectangle 5">
            <a:extLst>
              <a:ext uri="{FF2B5EF4-FFF2-40B4-BE49-F238E27FC236}">
                <a16:creationId xmlns:a16="http://schemas.microsoft.com/office/drawing/2014/main" xmlns="" id="{0AF96CB3-8502-44DB-950D-9525D59429D2}"/>
              </a:ext>
            </a:extLst>
          </p:cNvPr>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3670" name="Rectangle 6">
            <a:extLst>
              <a:ext uri="{FF2B5EF4-FFF2-40B4-BE49-F238E27FC236}">
                <a16:creationId xmlns:a16="http://schemas.microsoft.com/office/drawing/2014/main" xmlns="" id="{D5219E6E-3E69-440E-932C-1EE77DAB532A}"/>
              </a:ext>
            </a:extLst>
          </p:cNvPr>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ヒラギノ角ゴ Pro W3" charset="0"/>
                <a:cs typeface="+mn-cs"/>
              </a:defRPr>
            </a:lvl1pPr>
          </a:lstStyle>
          <a:p>
            <a:pPr>
              <a:defRPr/>
            </a:pPr>
            <a:endParaRPr lang="en-GB"/>
          </a:p>
        </p:txBody>
      </p:sp>
      <p:sp>
        <p:nvSpPr>
          <p:cNvPr id="113671" name="Rectangle 7">
            <a:extLst>
              <a:ext uri="{FF2B5EF4-FFF2-40B4-BE49-F238E27FC236}">
                <a16:creationId xmlns:a16="http://schemas.microsoft.com/office/drawing/2014/main" xmlns="" id="{E1B6F758-ED93-4410-9CA9-27EFD1DBCC33}"/>
              </a:ext>
            </a:extLst>
          </p:cNvPr>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44E9AAF-9521-46FA-A8D4-B281698B4E4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it.ly/1b4DtvW" TargetMode="External"/><Relationship Id="rId4" Type="http://schemas.openxmlformats.org/officeDocument/2006/relationships/hyperlink" Target="http://bit.ly/1xgAxkp" TargetMode="External"/><Relationship Id="rId5" Type="http://schemas.openxmlformats.org/officeDocument/2006/relationships/hyperlink" Target="http://bit.ly/19eklL6" TargetMode="External"/><Relationship Id="rId6" Type="http://schemas.openxmlformats.org/officeDocument/2006/relationships/hyperlink" Target="http://bit.ly/1L1SXAU" TargetMode="External"/><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61DF9C21-E175-4293-B911-08D2BE521938}"/>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446E4E9C-0EEA-436B-B33B-0C441B40141C}" type="slidenum">
              <a:rPr lang="en-GB" altLang="en-US" smtClean="0"/>
              <a:pPr eaLnBrk="1" hangingPunct="1">
                <a:spcBef>
                  <a:spcPct val="0"/>
                </a:spcBef>
                <a:defRPr/>
              </a:pPr>
              <a:t>1</a:t>
            </a:fld>
            <a:endParaRPr lang="en-GB" altLang="en-US"/>
          </a:p>
        </p:txBody>
      </p:sp>
      <p:sp>
        <p:nvSpPr>
          <p:cNvPr id="115714" name="Rectangle 2">
            <a:extLst>
              <a:ext uri="{FF2B5EF4-FFF2-40B4-BE49-F238E27FC236}">
                <a16:creationId xmlns:a16="http://schemas.microsoft.com/office/drawing/2014/main" xmlns="" id="{B5E8EFED-7B1C-4085-BE31-FA292C4F7DAD}"/>
              </a:ext>
            </a:extLst>
          </p:cNvPr>
          <p:cNvSpPr>
            <a:spLocks noGrp="1" noRot="1" noChangeAspect="1" noChangeArrowheads="1" noTextEdit="1"/>
          </p:cNvSpPr>
          <p:nvPr>
            <p:ph type="sldImg"/>
          </p:nvPr>
        </p:nvSpPr>
        <p:spPr>
          <a:ln/>
        </p:spPr>
      </p:sp>
      <p:sp>
        <p:nvSpPr>
          <p:cNvPr id="115715" name="Rectangle 3">
            <a:extLst>
              <a:ext uri="{FF2B5EF4-FFF2-40B4-BE49-F238E27FC236}">
                <a16:creationId xmlns:a16="http://schemas.microsoft.com/office/drawing/2014/main" xmlns="" id="{08022AFE-0E59-4CC1-8C79-7803275E9A36}"/>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A4DA1AF-FA09-4B17-961B-3CB7DF5AEB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E353DA4-8EBE-4E60-8B63-A30C00D5205E}"/>
              </a:ext>
            </a:extLst>
          </p:cNvPr>
          <p:cNvSpPr>
            <a:spLocks noGrp="1"/>
          </p:cNvSpPr>
          <p:nvPr>
            <p:ph type="body" idx="1"/>
          </p:nvPr>
        </p:nvSpPr>
        <p:spPr/>
        <p:txBody>
          <a:bodyPr/>
          <a:lstStyle/>
          <a:p>
            <a:pPr>
              <a:defRPr/>
            </a:pPr>
            <a:r>
              <a:rPr lang="en-GB" dirty="0">
                <a:latin typeface="+mn-lt"/>
                <a:ea typeface="+mn-ea"/>
                <a:cs typeface="+mn-cs"/>
              </a:rPr>
              <a:t>2 x Buckets. One bucket is marked </a:t>
            </a:r>
            <a:r>
              <a:rPr lang="en-GB" u="sng" dirty="0">
                <a:latin typeface="+mn-lt"/>
                <a:ea typeface="+mn-ea"/>
                <a:cs typeface="+mn-cs"/>
              </a:rPr>
              <a:t>modern slavery</a:t>
            </a:r>
            <a:r>
              <a:rPr lang="en-GB" dirty="0">
                <a:latin typeface="+mn-lt"/>
                <a:ea typeface="+mn-ea"/>
                <a:cs typeface="+mn-cs"/>
              </a:rPr>
              <a:t> and should have a lid. The other is marked </a:t>
            </a:r>
            <a:r>
              <a:rPr lang="en-GB" u="sng" dirty="0">
                <a:latin typeface="+mn-lt"/>
                <a:ea typeface="+mn-ea"/>
                <a:cs typeface="+mn-cs"/>
              </a:rPr>
              <a:t>exploitation.</a:t>
            </a:r>
            <a:r>
              <a:rPr lang="en-GB" dirty="0">
                <a:latin typeface="+mn-lt"/>
                <a:ea typeface="+mn-ea"/>
                <a:cs typeface="+mn-cs"/>
              </a:rPr>
              <a:t>  Trainer explains how slavery equals a lack of freedom. Once the worker is inside the modern slavery bucket, it is very hard to get out. Trainer puts the lid on to emphasise this point.  Worker may be in a situation of extreme exploitation, but if they have a realistic option of leaving, then it is not modern slavery.</a:t>
            </a:r>
            <a:endParaRPr lang="en-GB" dirty="0"/>
          </a:p>
        </p:txBody>
      </p:sp>
      <p:sp>
        <p:nvSpPr>
          <p:cNvPr id="4" name="Slide Number Placeholder 3">
            <a:extLst>
              <a:ext uri="{FF2B5EF4-FFF2-40B4-BE49-F238E27FC236}">
                <a16:creationId xmlns:a16="http://schemas.microsoft.com/office/drawing/2014/main" xmlns="" id="{93CDCF71-7DF0-4068-B5A3-D86B43B3B71E}"/>
              </a:ext>
            </a:extLst>
          </p:cNvPr>
          <p:cNvSpPr>
            <a:spLocks noGrp="1"/>
          </p:cNvSpPr>
          <p:nvPr>
            <p:ph type="sldNum" sz="quarter" idx="5"/>
          </p:nvPr>
        </p:nvSpPr>
        <p:spPr/>
        <p:txBody>
          <a:bodyPr/>
          <a:lstStyle/>
          <a:p>
            <a:pPr>
              <a:defRPr/>
            </a:pPr>
            <a:fld id="{CE1B64D8-86BF-401D-946A-9687687B3885}" type="slidenum">
              <a:rPr lang="en-GB" smtClean="0"/>
              <a:pPr>
                <a:defRPr/>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D6406FE8-9E25-455F-B9AB-70A369D5DC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DFD263A-BB0B-4E5F-9F68-3D904D87E1E9}"/>
              </a:ext>
            </a:extLst>
          </p:cNvPr>
          <p:cNvSpPr>
            <a:spLocks noGrp="1"/>
          </p:cNvSpPr>
          <p:nvPr>
            <p:ph type="body" idx="1"/>
          </p:nvPr>
        </p:nvSpPr>
        <p:spPr/>
        <p:txBody>
          <a:bodyPr/>
          <a:lstStyle/>
          <a:p>
            <a:pPr lvl="1">
              <a:lnSpc>
                <a:spcPct val="107000"/>
              </a:lnSpc>
              <a:spcAft>
                <a:spcPts val="0"/>
              </a:spcAft>
              <a:buFont typeface="Courier New" panose="02070309020205020404" pitchFamily="49" charset="0"/>
              <a:buNone/>
              <a:defRPr/>
            </a:pPr>
            <a:endParaRPr lang="en-GB" dirty="0"/>
          </a:p>
        </p:txBody>
      </p:sp>
      <p:sp>
        <p:nvSpPr>
          <p:cNvPr id="4" name="Slide Number Placeholder 3">
            <a:extLst>
              <a:ext uri="{FF2B5EF4-FFF2-40B4-BE49-F238E27FC236}">
                <a16:creationId xmlns:a16="http://schemas.microsoft.com/office/drawing/2014/main" xmlns="" id="{DAABEB1F-0551-477F-8576-91C92EA72C68}"/>
              </a:ext>
            </a:extLst>
          </p:cNvPr>
          <p:cNvSpPr>
            <a:spLocks noGrp="1"/>
          </p:cNvSpPr>
          <p:nvPr>
            <p:ph type="sldNum" sz="quarter" idx="5"/>
          </p:nvPr>
        </p:nvSpPr>
        <p:spPr/>
        <p:txBody>
          <a:bodyPr/>
          <a:lstStyle/>
          <a:p>
            <a:pPr>
              <a:defRPr/>
            </a:pPr>
            <a:fld id="{203349B8-922C-4C67-B900-DA5A1F506AFB}" type="slidenum">
              <a:rPr lang="en-GB" smtClean="0">
                <a:solidFill>
                  <a:prstClr val="black"/>
                </a:solidFill>
              </a:rPr>
              <a:pPr>
                <a:defRPr/>
              </a:pPr>
              <a:t>11</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486EB3DC-E9FF-4834-BCFC-C2D1A4B67373}"/>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092328BA-8ECE-441C-BD2E-D56072952024}" type="slidenum">
              <a:rPr lang="en-GB" altLang="en-US" smtClean="0"/>
              <a:pPr eaLnBrk="1" hangingPunct="1">
                <a:spcBef>
                  <a:spcPct val="0"/>
                </a:spcBef>
                <a:defRPr/>
              </a:pPr>
              <a:t>12</a:t>
            </a:fld>
            <a:endParaRPr lang="en-GB" altLang="en-US"/>
          </a:p>
        </p:txBody>
      </p:sp>
      <p:sp>
        <p:nvSpPr>
          <p:cNvPr id="182274" name="Rectangle 2">
            <a:extLst>
              <a:ext uri="{FF2B5EF4-FFF2-40B4-BE49-F238E27FC236}">
                <a16:creationId xmlns:a16="http://schemas.microsoft.com/office/drawing/2014/main" xmlns="" id="{6F4A5A83-5047-4FA2-98BE-8AFBB25C515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EB7519A1-DF33-4BFB-B75C-0EAD6894DF62}"/>
              </a:ext>
            </a:extLst>
          </p:cNvPr>
          <p:cNvSpPr>
            <a:spLocks noGrp="1" noChangeArrowheads="1"/>
          </p:cNvSpPr>
          <p:nvPr>
            <p:ph type="body" idx="1"/>
          </p:nvPr>
        </p:nvSpPr>
        <p:spPr/>
        <p:txBody>
          <a:bodyPr/>
          <a:lstStyle/>
          <a:p>
            <a:pPr>
              <a:defRPr/>
            </a:pPr>
            <a:r>
              <a:rPr lang="en-US" altLang="en-US" dirty="0">
                <a:latin typeface="Arial" pitchFamily="34" charset="0"/>
                <a:ea typeface="ヒラギノ角ゴ Pro W3" pitchFamily="1" charset="-128"/>
              </a:rPr>
              <a:t>MDS Act:  </a:t>
            </a:r>
            <a:r>
              <a:rPr lang="en-GB" dirty="0"/>
              <a:t>From October 2015, </a:t>
            </a:r>
            <a:r>
              <a:rPr lang="en-GB" b="1" dirty="0"/>
              <a:t>companies who earn £36m or more need to produce an annual slavery and trafficking statement</a:t>
            </a:r>
            <a:r>
              <a:rPr lang="en-GB" dirty="0"/>
              <a:t>, outlining the steps they have taken to ensure there is no modern slavery in either their supply chain or their own operations.   The law applies to at least </a:t>
            </a:r>
            <a:r>
              <a:rPr lang="en-GB" b="1" dirty="0"/>
              <a:t>12,000 companies based in the UK, and a further 5,000 international firms with UK operations</a:t>
            </a:r>
            <a:r>
              <a:rPr lang="en-GB" dirty="0"/>
              <a:t> who meet the revenue threshold.</a:t>
            </a:r>
          </a:p>
          <a:p>
            <a:pPr>
              <a:defRPr/>
            </a:pPr>
            <a:r>
              <a:rPr lang="en-GB" sz="1800" b="1" u="sng" dirty="0">
                <a:hlinkClick r:id="rId3"/>
              </a:rPr>
              <a:t>Corporate Human Rights Benchmark (CHRB)</a:t>
            </a:r>
            <a:r>
              <a:rPr lang="en-GB" sz="1800" b="1" u="sng" dirty="0"/>
              <a:t> - </a:t>
            </a:r>
            <a:r>
              <a:rPr lang="en-GB" sz="1350" b="1" dirty="0"/>
              <a:t>500 of the top global companies </a:t>
            </a:r>
            <a:r>
              <a:rPr lang="en-GB" sz="1350" dirty="0"/>
              <a:t>from four key sectors – Agriculture, ICT, Apparel, and Extractives – will initially be researched and ranked.</a:t>
            </a:r>
          </a:p>
          <a:p>
            <a:pPr>
              <a:defRPr/>
            </a:pPr>
            <a:r>
              <a:rPr lang="en-GB" sz="1800" b="1" dirty="0">
                <a:hlinkClick r:id="rId4"/>
              </a:rPr>
              <a:t>UN Guiding Principles on Human Rights Reporting Framework</a:t>
            </a:r>
            <a:r>
              <a:rPr lang="en-GB" sz="1800" b="1" dirty="0"/>
              <a:t> - </a:t>
            </a:r>
            <a:r>
              <a:rPr lang="en-GB" sz="1350" dirty="0"/>
              <a:t>Investors’ </a:t>
            </a:r>
            <a:r>
              <a:rPr lang="en-GB" sz="1350" b="1" dirty="0"/>
              <a:t>preferred reporting framework </a:t>
            </a:r>
            <a:r>
              <a:rPr lang="en-GB" sz="1350" dirty="0"/>
              <a:t>for Human Rights.</a:t>
            </a:r>
          </a:p>
          <a:p>
            <a:pPr>
              <a:defRPr/>
            </a:pPr>
            <a:r>
              <a:rPr lang="en-GB" sz="1800" b="1" dirty="0">
                <a:hlinkClick r:id="rId5"/>
              </a:rPr>
              <a:t>EU Social and Environmental Reporting Regulations</a:t>
            </a:r>
            <a:r>
              <a:rPr lang="en-GB" sz="1800" b="1" dirty="0"/>
              <a:t> - </a:t>
            </a:r>
            <a:r>
              <a:rPr lang="en-GB" sz="1350" dirty="0"/>
              <a:t>Will apply to </a:t>
            </a:r>
            <a:r>
              <a:rPr lang="en-GB" sz="1350" b="1" dirty="0"/>
              <a:t>listed companies with more than 500 employees </a:t>
            </a:r>
            <a:r>
              <a:rPr lang="en-GB" sz="1350" dirty="0"/>
              <a:t>(estimated at 6,000 within the EU) by 2016.</a:t>
            </a:r>
          </a:p>
          <a:p>
            <a:pPr>
              <a:defRPr/>
            </a:pPr>
            <a:r>
              <a:rPr lang="en-GB" sz="1800" b="1" dirty="0">
                <a:hlinkClick r:id="rId6"/>
              </a:rPr>
              <a:t>UN Sustainable Development Goals</a:t>
            </a:r>
            <a:r>
              <a:rPr lang="en-GB" sz="1800" b="1" dirty="0"/>
              <a:t> - </a:t>
            </a:r>
            <a:r>
              <a:rPr lang="en-GB" sz="1350" b="1" dirty="0"/>
              <a:t>Goal 8 includes: </a:t>
            </a:r>
            <a:r>
              <a:rPr lang="en-GB" sz="1350" dirty="0"/>
              <a:t>Take immediate and effective measures to eradicate forced labour, end modern slavery and human trafficking and secure the prohibition and elimination of the worst forms of child labour, including recruitment and use of child soldiers, and by 2025 end child labour in all its forms.</a:t>
            </a:r>
            <a:endParaRPr lang="en-GB" sz="2100" dirty="0"/>
          </a:p>
          <a:p>
            <a:pPr>
              <a:defRPr/>
            </a:pPr>
            <a:endParaRPr lang="en-GB" dirty="0"/>
          </a:p>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EF30DE3-4250-4F35-92EC-313C8F451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2A033E2-7782-40C7-A3C1-19893E387356}"/>
              </a:ext>
            </a:extLst>
          </p:cNvPr>
          <p:cNvSpPr>
            <a:spLocks noGrp="1"/>
          </p:cNvSpPr>
          <p:nvPr>
            <p:ph type="body" idx="1"/>
          </p:nvPr>
        </p:nvSpPr>
        <p:spPr/>
        <p:txBody>
          <a:bodyPr/>
          <a:lstStyle/>
          <a:p>
            <a:pPr lvl="1">
              <a:lnSpc>
                <a:spcPct val="107000"/>
              </a:lnSpc>
              <a:spcAft>
                <a:spcPts val="0"/>
              </a:spcAft>
              <a:buFont typeface="Courier New" panose="02070309020205020404" pitchFamily="49" charset="0"/>
              <a:buNone/>
              <a:defRPr/>
            </a:pPr>
            <a:endParaRPr lang="en-GB" dirty="0"/>
          </a:p>
        </p:txBody>
      </p:sp>
      <p:sp>
        <p:nvSpPr>
          <p:cNvPr id="4" name="Slide Number Placeholder 3">
            <a:extLst>
              <a:ext uri="{FF2B5EF4-FFF2-40B4-BE49-F238E27FC236}">
                <a16:creationId xmlns:a16="http://schemas.microsoft.com/office/drawing/2014/main" xmlns="" id="{9CFF5458-197A-43CC-842A-E2F8A94D9367}"/>
              </a:ext>
            </a:extLst>
          </p:cNvPr>
          <p:cNvSpPr>
            <a:spLocks noGrp="1"/>
          </p:cNvSpPr>
          <p:nvPr>
            <p:ph type="sldNum" sz="quarter" idx="5"/>
          </p:nvPr>
        </p:nvSpPr>
        <p:spPr/>
        <p:txBody>
          <a:bodyPr/>
          <a:lstStyle/>
          <a:p>
            <a:pPr>
              <a:defRPr/>
            </a:pPr>
            <a:fld id="{152278CE-399F-473C-B575-C3E4655D8C2E}" type="slidenum">
              <a:rPr lang="en-GB" smtClean="0">
                <a:solidFill>
                  <a:prstClr val="black"/>
                </a:solidFill>
              </a:rPr>
              <a:pPr>
                <a:defRPr/>
              </a:pPr>
              <a:t>13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1B70723-BEC4-49DC-8A93-72A8BEA06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BC2BC932-2995-4635-B7AB-3B11196732AF}"/>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xmlns="" id="{88B6F6D0-9C67-4A1B-B4C6-691351F7427F}"/>
              </a:ext>
            </a:extLst>
          </p:cNvPr>
          <p:cNvSpPr>
            <a:spLocks noGrp="1"/>
          </p:cNvSpPr>
          <p:nvPr>
            <p:ph type="sldNum" sz="quarter" idx="5"/>
          </p:nvPr>
        </p:nvSpPr>
        <p:spPr/>
        <p:txBody>
          <a:bodyPr/>
          <a:lstStyle/>
          <a:p>
            <a:pPr>
              <a:defRPr/>
            </a:pPr>
            <a:fld id="{AA51F809-C8A8-40AA-8E71-7A79C8C2B7D1}" type="slidenum">
              <a:rPr lang="en-GB" altLang="en-US" smtClean="0"/>
              <a:pPr>
                <a:defRPr/>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E4EED1D-FE0F-4BAE-BC71-28ED9914D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1E9C229-1614-43D2-A21D-6DE76D95D759}"/>
              </a:ext>
            </a:extLst>
          </p:cNvPr>
          <p:cNvSpPr>
            <a:spLocks noGrp="1"/>
          </p:cNvSpPr>
          <p:nvPr>
            <p:ph type="body" idx="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xmlns="" id="{1E39F5D6-08C2-4742-8A2A-17DAF84AE96A}"/>
              </a:ext>
            </a:extLst>
          </p:cNvPr>
          <p:cNvSpPr>
            <a:spLocks noGrp="1"/>
          </p:cNvSpPr>
          <p:nvPr>
            <p:ph type="sldNum" sz="quarter" idx="5"/>
          </p:nvPr>
        </p:nvSpPr>
        <p:spPr/>
        <p:txBody>
          <a:bodyPr/>
          <a:lstStyle/>
          <a:p>
            <a:pPr>
              <a:defRPr/>
            </a:pPr>
            <a:fld id="{7EC7CD74-F611-460A-97F9-EBBA603A7764}" type="slidenum">
              <a:rPr lang="en-GB" altLang="en-US" smtClean="0"/>
              <a:pPr>
                <a:defRPr/>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9B69C45-4AE9-48B9-908C-D3F720888A17}"/>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88A7C4D6-CA9C-4EBE-88FA-A2B6FD1596E7}" type="slidenum">
              <a:rPr lang="en-GB" altLang="en-US" smtClean="0"/>
              <a:pPr eaLnBrk="1" hangingPunct="1">
                <a:spcBef>
                  <a:spcPct val="0"/>
                </a:spcBef>
                <a:defRPr/>
              </a:pPr>
              <a:t>16</a:t>
            </a:fld>
            <a:endParaRPr lang="en-GB" altLang="en-US"/>
          </a:p>
        </p:txBody>
      </p:sp>
      <p:sp>
        <p:nvSpPr>
          <p:cNvPr id="182274" name="Rectangle 2">
            <a:extLst>
              <a:ext uri="{FF2B5EF4-FFF2-40B4-BE49-F238E27FC236}">
                <a16:creationId xmlns:a16="http://schemas.microsoft.com/office/drawing/2014/main" xmlns="" id="{1142A266-B8DF-4982-A43A-A82049B2D46C}"/>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278C42DF-FFC2-4CED-831A-A7A5592CD70D}"/>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7CEF5F24-2D5C-43D1-884C-E4478936F2A5}"/>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0B3066E4-65E1-44BF-BFAA-19ECAFA12B8B}" type="slidenum">
              <a:rPr lang="en-GB" altLang="en-US" smtClean="0"/>
              <a:pPr eaLnBrk="1" hangingPunct="1">
                <a:spcBef>
                  <a:spcPct val="0"/>
                </a:spcBef>
                <a:defRPr/>
              </a:pPr>
              <a:t>17</a:t>
            </a:fld>
            <a:endParaRPr lang="en-GB" altLang="en-US"/>
          </a:p>
        </p:txBody>
      </p:sp>
      <p:sp>
        <p:nvSpPr>
          <p:cNvPr id="182274" name="Rectangle 2">
            <a:extLst>
              <a:ext uri="{FF2B5EF4-FFF2-40B4-BE49-F238E27FC236}">
                <a16:creationId xmlns:a16="http://schemas.microsoft.com/office/drawing/2014/main" xmlns="" id="{AD63078C-AE6A-4A7E-9234-71B6FA2C0BF9}"/>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9BB40DF5-5B71-40A7-B412-4CE5B9715D82}"/>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4855881A-F415-40EC-877B-CE86DE0C4511}"/>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C435BD17-B46E-4C47-B1F9-D32106FE025A}" type="slidenum">
              <a:rPr lang="en-GB" altLang="en-US" smtClean="0"/>
              <a:pPr eaLnBrk="1" hangingPunct="1">
                <a:spcBef>
                  <a:spcPct val="0"/>
                </a:spcBef>
                <a:defRPr/>
              </a:pPr>
              <a:t>18</a:t>
            </a:fld>
            <a:endParaRPr lang="en-GB" altLang="en-US"/>
          </a:p>
        </p:txBody>
      </p:sp>
      <p:sp>
        <p:nvSpPr>
          <p:cNvPr id="182274" name="Rectangle 2">
            <a:extLst>
              <a:ext uri="{FF2B5EF4-FFF2-40B4-BE49-F238E27FC236}">
                <a16:creationId xmlns:a16="http://schemas.microsoft.com/office/drawing/2014/main" xmlns="" id="{A805FCFE-0AE4-4277-BDE0-51D066873C36}"/>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0FF15BC0-AACD-4B5A-A8DA-5577E9AEA733}"/>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DA735D7E-889D-4E8B-BB26-C47E5A86DFD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181DFF17-FC94-417E-83B4-9D23E2DBDFA5}" type="slidenum">
              <a:rPr lang="en-GB" altLang="en-US" smtClean="0"/>
              <a:pPr eaLnBrk="1" hangingPunct="1">
                <a:spcBef>
                  <a:spcPct val="0"/>
                </a:spcBef>
                <a:defRPr/>
              </a:pPr>
              <a:t>19</a:t>
            </a:fld>
            <a:endParaRPr lang="en-GB" altLang="en-US"/>
          </a:p>
        </p:txBody>
      </p:sp>
      <p:sp>
        <p:nvSpPr>
          <p:cNvPr id="182274" name="Rectangle 2">
            <a:extLst>
              <a:ext uri="{FF2B5EF4-FFF2-40B4-BE49-F238E27FC236}">
                <a16:creationId xmlns:a16="http://schemas.microsoft.com/office/drawing/2014/main" xmlns="" id="{D47CE5A9-73A4-45E5-BCDC-9D34EB8CDBB3}"/>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116F85E7-8763-4589-9103-A72B496200D9}"/>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D7E7F7F-2398-4001-B416-3791031AA31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99E15E24-B860-4CC2-8BCB-140E61437B72}" type="slidenum">
              <a:rPr lang="en-GB" altLang="en-US" smtClean="0"/>
              <a:pPr eaLnBrk="1" hangingPunct="1">
                <a:spcBef>
                  <a:spcPct val="0"/>
                </a:spcBef>
                <a:defRPr/>
              </a:pPr>
              <a:t>2</a:t>
            </a:fld>
            <a:endParaRPr lang="en-GB" altLang="en-US"/>
          </a:p>
        </p:txBody>
      </p:sp>
      <p:sp>
        <p:nvSpPr>
          <p:cNvPr id="182274" name="Rectangle 2">
            <a:extLst>
              <a:ext uri="{FF2B5EF4-FFF2-40B4-BE49-F238E27FC236}">
                <a16:creationId xmlns:a16="http://schemas.microsoft.com/office/drawing/2014/main" xmlns="" id="{2599D00B-3DC6-4947-9FC7-5549BE0B4325}"/>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3BADAFFB-12EA-4259-AEFF-DAB195371EAC}"/>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8476B45-77AA-4F04-9939-75CD916C618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849F65F1-B9C5-4BBB-B186-7FC29A4859FD}" type="slidenum">
              <a:rPr lang="en-GB" altLang="en-US" smtClean="0"/>
              <a:pPr eaLnBrk="1" hangingPunct="1">
                <a:spcBef>
                  <a:spcPct val="0"/>
                </a:spcBef>
                <a:defRPr/>
              </a:pPr>
              <a:t>20</a:t>
            </a:fld>
            <a:endParaRPr lang="en-GB" altLang="en-US"/>
          </a:p>
        </p:txBody>
      </p:sp>
      <p:sp>
        <p:nvSpPr>
          <p:cNvPr id="182274" name="Rectangle 2">
            <a:extLst>
              <a:ext uri="{FF2B5EF4-FFF2-40B4-BE49-F238E27FC236}">
                <a16:creationId xmlns:a16="http://schemas.microsoft.com/office/drawing/2014/main" xmlns="" id="{0436FA5D-C764-464E-9367-5ED5C4BDCB2F}"/>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047BC447-C4DB-4797-84B8-F76BB78BA338}"/>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E029917-1793-41C6-A24B-FED6DA944BD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08D40366-199A-49B9-B192-F7C3456175CF}" type="slidenum">
              <a:rPr lang="en-GB" altLang="en-US" smtClean="0"/>
              <a:pPr eaLnBrk="1" hangingPunct="1">
                <a:spcBef>
                  <a:spcPct val="0"/>
                </a:spcBef>
                <a:defRPr/>
              </a:pPr>
              <a:t>21</a:t>
            </a:fld>
            <a:endParaRPr lang="en-GB" altLang="en-US"/>
          </a:p>
        </p:txBody>
      </p:sp>
      <p:sp>
        <p:nvSpPr>
          <p:cNvPr id="182274" name="Rectangle 2">
            <a:extLst>
              <a:ext uri="{FF2B5EF4-FFF2-40B4-BE49-F238E27FC236}">
                <a16:creationId xmlns:a16="http://schemas.microsoft.com/office/drawing/2014/main" xmlns="" id="{6CF7BFDA-8432-4189-B34F-4C921626C752}"/>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DE429CAC-A9B4-46E5-8424-47BB73C1716F}"/>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AA70ABB-A564-46D3-B14F-CF1573AFAEC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277273B9-9DB1-4B9E-B826-DF861A7D5001}" type="slidenum">
              <a:rPr lang="en-GB" altLang="en-US"/>
              <a:pPr>
                <a:spcBef>
                  <a:spcPct val="0"/>
                </a:spcBef>
                <a:defRPr/>
              </a:pPr>
              <a:t>22</a:t>
            </a:fld>
            <a:endParaRPr lang="en-GB" altLang="en-US"/>
          </a:p>
        </p:txBody>
      </p:sp>
      <p:sp>
        <p:nvSpPr>
          <p:cNvPr id="182274" name="Rectangle 2">
            <a:extLst>
              <a:ext uri="{FF2B5EF4-FFF2-40B4-BE49-F238E27FC236}">
                <a16:creationId xmlns:a16="http://schemas.microsoft.com/office/drawing/2014/main" xmlns="" id="{7F1F41AF-368E-486B-ADD6-CAF76CC43B9B}"/>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7F7D5761-1858-4051-BE26-DB1AB648748E}"/>
              </a:ext>
            </a:extLst>
          </p:cNvPr>
          <p:cNvSpPr>
            <a:spLocks noGrp="1" noChangeArrowheads="1"/>
          </p:cNvSpPr>
          <p:nvPr>
            <p:ph type="body" idx="1"/>
          </p:nvPr>
        </p:nvSpPr>
        <p:spPr/>
        <p:txBody>
          <a:bodyPr/>
          <a:lstStyle/>
          <a:p>
            <a:pPr lvl="1">
              <a:defRPr/>
            </a:pPr>
            <a:endParaRPr lang="en-US" altLang="en-US" dirty="0">
              <a:latin typeface="Arial" pitchFamily="34" charset="0"/>
              <a:ea typeface="ヒラギノ角ゴ Pro W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199A3FEB-D366-4932-8926-8F6F03BD7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6D78739-B444-4351-A0FD-E0F6FE92EA0C}"/>
              </a:ext>
            </a:extLst>
          </p:cNvPr>
          <p:cNvSpPr>
            <a:spLocks noGrp="1"/>
          </p:cNvSpPr>
          <p:nvPr>
            <p:ph type="body" idx="1"/>
          </p:nvPr>
        </p:nvSpPr>
        <p:spPr/>
        <p:txBody>
          <a:bodyPr/>
          <a:lstStyle/>
          <a:p>
            <a:pPr>
              <a:defRPr/>
            </a:pPr>
            <a:r>
              <a:rPr lang="en-US" altLang="en-US" dirty="0">
                <a:latin typeface="Arial" pitchFamily="34" charset="0"/>
                <a:ea typeface="ヒラギノ角ゴ Pro W3" pitchFamily="1" charset="-128"/>
              </a:rPr>
              <a:t>Incubator investment enables small and medium businesses to make a qualitative jump in order to reach a point where they are an attractive and viable well managed and administered business with clear growth milestones to attract external funding or access credit.</a:t>
            </a:r>
          </a:p>
          <a:p>
            <a:pPr>
              <a:defRPr/>
            </a:pPr>
            <a:endParaRPr lang="es-ES" altLang="en-US" dirty="0">
              <a:latin typeface="Arial" pitchFamily="34" charset="0"/>
              <a:ea typeface="ヒラギノ角ゴ Pro W3" pitchFamily="1" charset="-128"/>
            </a:endParaRPr>
          </a:p>
          <a:p>
            <a:pPr>
              <a:defRPr/>
            </a:pPr>
            <a:r>
              <a:rPr lang="en-US" altLang="en-US" dirty="0">
                <a:latin typeface="Arial" pitchFamily="34" charset="0"/>
                <a:ea typeface="ヒラギノ角ゴ Pro W3" pitchFamily="1" charset="-128"/>
              </a:rPr>
              <a:t>The decision to invest incubator funds in each business is taken on the basis of a sound assessment of the business plans and proposals undertaken by a committee of ACRE delegates,, staff from the Christian Aid </a:t>
            </a:r>
            <a:r>
              <a:rPr lang="en-US" altLang="en-US" dirty="0" err="1">
                <a:latin typeface="Arial" pitchFamily="34" charset="0"/>
                <a:ea typeface="ヒラギノ角ゴ Pro W3" pitchFamily="1" charset="-128"/>
              </a:rPr>
              <a:t>programme</a:t>
            </a:r>
            <a:r>
              <a:rPr lang="en-US" altLang="en-US" dirty="0">
                <a:latin typeface="Arial" pitchFamily="34" charset="0"/>
                <a:ea typeface="ヒラギノ角ゴ Pro W3" pitchFamily="1" charset="-128"/>
              </a:rPr>
              <a:t>, and an expert from the sector who works for the business. </a:t>
            </a:r>
          </a:p>
          <a:p>
            <a:pPr>
              <a:defRPr/>
            </a:pPr>
            <a:endParaRPr lang="es-ES" altLang="en-US" dirty="0">
              <a:latin typeface="Arial" pitchFamily="34" charset="0"/>
              <a:ea typeface="ヒラギノ角ゴ Pro W3" pitchFamily="1" charset="-128"/>
            </a:endParaRPr>
          </a:p>
          <a:p>
            <a:pPr>
              <a:defRPr/>
            </a:pPr>
            <a:r>
              <a:rPr lang="en-US" altLang="en-US" dirty="0">
                <a:latin typeface="Arial" pitchFamily="34" charset="0"/>
                <a:ea typeface="ヒラギノ角ゴ Pro W3" pitchFamily="1" charset="-128"/>
              </a:rPr>
              <a:t>Once the incubator money is transferred, which could take the form of a grant or in some situations a loan,  Christian Aid and the ACRE team will continue to undertake close financial monitoring each month and also will continually assess the social impacts being generated by the investment to ensure that the technical support is effective in generating opportunities within the business to be a catalyst within an inclusive market system that promotes social and economic equity.</a:t>
            </a:r>
            <a:endParaRPr lang="es-ES" altLang="en-US" dirty="0">
              <a:latin typeface="Arial" pitchFamily="34" charset="0"/>
              <a:ea typeface="ヒラギノ角ゴ Pro W3" pitchFamily="1" charset="-128"/>
            </a:endParaRPr>
          </a:p>
          <a:p>
            <a:pPr>
              <a:defRPr/>
            </a:pPr>
            <a:endParaRPr lang="en-GB" altLang="en-US" dirty="0">
              <a:latin typeface="Arial" pitchFamily="34" charset="0"/>
              <a:ea typeface="ヒラギノ角ゴ Pro W3" pitchFamily="1" charset="-128"/>
            </a:endParaRPr>
          </a:p>
        </p:txBody>
      </p:sp>
      <p:sp>
        <p:nvSpPr>
          <p:cNvPr id="4" name="Slide Number Placeholder 3">
            <a:extLst>
              <a:ext uri="{FF2B5EF4-FFF2-40B4-BE49-F238E27FC236}">
                <a16:creationId xmlns:a16="http://schemas.microsoft.com/office/drawing/2014/main" xmlns="" id="{6F364AD3-A5AF-45B8-A1A4-F97C7887F405}"/>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10B21578-DB28-4CB1-808B-B5CD6F3063BD}" type="slidenum">
              <a:rPr lang="en-GB" altLang="en-US"/>
              <a:pPr>
                <a:spcBef>
                  <a:spcPct val="0"/>
                </a:spcBef>
                <a:defRPr/>
              </a:pPr>
              <a:t>23</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52228C9-E479-4AB8-9070-053995AB80F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D6E4C6A7-0B70-43D8-86C4-E385D7CF4CAD}" type="slidenum">
              <a:rPr lang="en-GB" altLang="en-US"/>
              <a:pPr>
                <a:spcBef>
                  <a:spcPct val="0"/>
                </a:spcBef>
                <a:defRPr/>
              </a:pPr>
              <a:t>24</a:t>
            </a:fld>
            <a:endParaRPr lang="en-GB" altLang="en-US"/>
          </a:p>
        </p:txBody>
      </p:sp>
      <p:sp>
        <p:nvSpPr>
          <p:cNvPr id="182274" name="Rectangle 2">
            <a:extLst>
              <a:ext uri="{FF2B5EF4-FFF2-40B4-BE49-F238E27FC236}">
                <a16:creationId xmlns:a16="http://schemas.microsoft.com/office/drawing/2014/main" xmlns="" id="{5C72852A-A1A3-4FE0-BDB6-FC0351858606}"/>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1D0A5E85-7216-4CD2-B890-3072C8309104}"/>
              </a:ext>
            </a:extLst>
          </p:cNvPr>
          <p:cNvSpPr>
            <a:spLocks noGrp="1" noChangeArrowheads="1"/>
          </p:cNvSpPr>
          <p:nvPr>
            <p:ph type="body" idx="1"/>
          </p:nvPr>
        </p:nvSpPr>
        <p:spPr/>
        <p:txBody>
          <a:bodyPr/>
          <a:lstStyle/>
          <a:p>
            <a:pPr eaLnBrk="1" hangingPunct="1">
              <a:defRPr/>
            </a:pPr>
            <a:r>
              <a:rPr lang="en-US" altLang="en-US" b="1" dirty="0">
                <a:latin typeface="Arial" pitchFamily="34" charset="0"/>
                <a:ea typeface="ヒラギノ角ゴ Pro W3" charset="-128"/>
              </a:rPr>
              <a:t>On average costs around £5k to get a business investor ready</a:t>
            </a:r>
          </a:p>
          <a:p>
            <a:pPr eaLnBrk="1" hangingPunct="1">
              <a:defRPr/>
            </a:pPr>
            <a:endParaRPr lang="en-US" altLang="en-US" dirty="0">
              <a:latin typeface="Arial" pitchFamily="34" charset="0"/>
              <a:ea typeface="ヒラギノ角ゴ Pro W3"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E5BA8BB-A366-4143-BD8B-C2192F7DAA8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74AF8A72-700B-4542-A12A-7CB1F57D7371}" type="slidenum">
              <a:rPr lang="en-GB" altLang="en-US"/>
              <a:pPr>
                <a:spcBef>
                  <a:spcPct val="0"/>
                </a:spcBef>
                <a:defRPr/>
              </a:pPr>
              <a:t>25</a:t>
            </a:fld>
            <a:endParaRPr lang="en-GB" altLang="en-US"/>
          </a:p>
        </p:txBody>
      </p:sp>
      <p:sp>
        <p:nvSpPr>
          <p:cNvPr id="190466" name="Rectangle 2">
            <a:extLst>
              <a:ext uri="{FF2B5EF4-FFF2-40B4-BE49-F238E27FC236}">
                <a16:creationId xmlns:a16="http://schemas.microsoft.com/office/drawing/2014/main" xmlns="" id="{65D02163-7C7C-4334-8E76-E98E014F49C6}"/>
              </a:ext>
            </a:extLst>
          </p:cNvPr>
          <p:cNvSpPr>
            <a:spLocks noGrp="1" noRot="1" noChangeAspect="1" noChangeArrowheads="1" noTextEdit="1"/>
          </p:cNvSpPr>
          <p:nvPr>
            <p:ph type="sldImg"/>
          </p:nvPr>
        </p:nvSpPr>
        <p:spPr>
          <a:ln/>
        </p:spPr>
      </p:sp>
      <p:sp>
        <p:nvSpPr>
          <p:cNvPr id="190467" name="Rectangle 3">
            <a:extLst>
              <a:ext uri="{FF2B5EF4-FFF2-40B4-BE49-F238E27FC236}">
                <a16:creationId xmlns:a16="http://schemas.microsoft.com/office/drawing/2014/main" xmlns="" id="{01BC3F5E-A6C7-48B0-914B-7B66E9BD603B}"/>
              </a:ext>
            </a:extLst>
          </p:cNvPr>
          <p:cNvSpPr>
            <a:spLocks noGrp="1" noChangeArrowheads="1"/>
          </p:cNvSpPr>
          <p:nvPr>
            <p:ph type="body" idx="1"/>
          </p:nvPr>
        </p:nvSpPr>
        <p:spPr/>
        <p:txBody>
          <a:bodyPr/>
          <a:lstStyle/>
          <a:p>
            <a:pPr eaLnBrk="1" hangingPunct="1">
              <a:defRPr/>
            </a:pPr>
            <a:endParaRPr lang="en-US" altLang="en-US">
              <a:latin typeface="Arial" pitchFamily="34" charset="0"/>
              <a:ea typeface="ヒラギノ角ゴ Pro W3"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D598633-F148-45D9-881D-A2D85A0330E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B068699C-3938-47C1-90EF-1212D3918F88}" type="slidenum">
              <a:rPr lang="en-GB" altLang="en-US"/>
              <a:pPr>
                <a:spcBef>
                  <a:spcPct val="0"/>
                </a:spcBef>
                <a:defRPr/>
              </a:pPr>
              <a:t>27</a:t>
            </a:fld>
            <a:endParaRPr lang="en-GB" altLang="en-US"/>
          </a:p>
        </p:txBody>
      </p:sp>
      <p:sp>
        <p:nvSpPr>
          <p:cNvPr id="182274" name="Rectangle 2">
            <a:extLst>
              <a:ext uri="{FF2B5EF4-FFF2-40B4-BE49-F238E27FC236}">
                <a16:creationId xmlns:a16="http://schemas.microsoft.com/office/drawing/2014/main" xmlns="" id="{AC7AFED3-6FF7-4BF2-931F-8D9580CD53AA}"/>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81000F10-4958-4674-A2A8-54602CFDEC19}"/>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2E00449-48FD-48F1-9608-F7B8ACB0050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4722AB02-6F94-4518-931E-1D9E3710C2A9}" type="slidenum">
              <a:rPr lang="en-GB" altLang="en-US"/>
              <a:pPr>
                <a:spcBef>
                  <a:spcPct val="0"/>
                </a:spcBef>
                <a:defRPr/>
              </a:pPr>
              <a:t>28</a:t>
            </a:fld>
            <a:endParaRPr lang="en-GB" altLang="en-US"/>
          </a:p>
        </p:txBody>
      </p:sp>
      <p:sp>
        <p:nvSpPr>
          <p:cNvPr id="182274" name="Rectangle 2">
            <a:extLst>
              <a:ext uri="{FF2B5EF4-FFF2-40B4-BE49-F238E27FC236}">
                <a16:creationId xmlns:a16="http://schemas.microsoft.com/office/drawing/2014/main" xmlns="" id="{A455B39D-E6A6-4282-AD57-414FB18E3571}"/>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6C2F7E6E-3D22-43B1-A0D2-38B33C9E26AE}"/>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0CA3D9E-9F48-4878-B180-567B9A2ADAB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a:spcBef>
                <a:spcPct val="0"/>
              </a:spcBef>
              <a:defRPr/>
            </a:pPr>
            <a:fld id="{2B1BF1A9-297A-424C-BD3A-F9312A40A1CD}" type="slidenum">
              <a:rPr lang="en-GB" altLang="en-US"/>
              <a:pPr>
                <a:spcBef>
                  <a:spcPct val="0"/>
                </a:spcBef>
                <a:defRPr/>
              </a:pPr>
              <a:t>29</a:t>
            </a:fld>
            <a:endParaRPr lang="en-GB" altLang="en-US"/>
          </a:p>
        </p:txBody>
      </p:sp>
      <p:sp>
        <p:nvSpPr>
          <p:cNvPr id="182274" name="Rectangle 2">
            <a:extLst>
              <a:ext uri="{FF2B5EF4-FFF2-40B4-BE49-F238E27FC236}">
                <a16:creationId xmlns:a16="http://schemas.microsoft.com/office/drawing/2014/main" xmlns="" id="{F5869C63-DAD1-42EB-8587-3AE59857D04D}"/>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FFF646D4-FA00-4EE1-87AB-3AA50429A411}"/>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AA0A394F-FA25-4A80-BFA9-F2456BF3DA7D}"/>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E5DAFA1E-4AC9-4567-BFFA-12EFEFA56447}" type="slidenum">
              <a:rPr lang="en-GB" altLang="en-US" smtClean="0"/>
              <a:pPr eaLnBrk="1" hangingPunct="1">
                <a:spcBef>
                  <a:spcPct val="0"/>
                </a:spcBef>
                <a:defRPr/>
              </a:pPr>
              <a:t>30</a:t>
            </a:fld>
            <a:endParaRPr lang="en-GB" altLang="en-US"/>
          </a:p>
        </p:txBody>
      </p:sp>
      <p:sp>
        <p:nvSpPr>
          <p:cNvPr id="182274" name="Rectangle 2">
            <a:extLst>
              <a:ext uri="{FF2B5EF4-FFF2-40B4-BE49-F238E27FC236}">
                <a16:creationId xmlns:a16="http://schemas.microsoft.com/office/drawing/2014/main" xmlns="" id="{86E47633-A7C2-434F-B4ED-DB656E1FC23A}"/>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51D2286E-249C-455D-AEDF-5D10F53F66EF}"/>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85FDEAB8-580F-46ED-9159-A00466299B54}"/>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C48EB2E4-7E63-4FAA-8E42-8DF778E06E1A}" type="slidenum">
              <a:rPr lang="en-GB" altLang="en-US" smtClean="0"/>
              <a:pPr eaLnBrk="1" hangingPunct="1">
                <a:spcBef>
                  <a:spcPct val="0"/>
                </a:spcBef>
                <a:defRPr/>
              </a:pPr>
              <a:t>3</a:t>
            </a:fld>
            <a:endParaRPr lang="en-GB" altLang="en-US"/>
          </a:p>
        </p:txBody>
      </p:sp>
      <p:sp>
        <p:nvSpPr>
          <p:cNvPr id="182274" name="Rectangle 2">
            <a:extLst>
              <a:ext uri="{FF2B5EF4-FFF2-40B4-BE49-F238E27FC236}">
                <a16:creationId xmlns:a16="http://schemas.microsoft.com/office/drawing/2014/main" xmlns="" id="{36CFD655-7C91-4A73-8DEA-7725005663AA}"/>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DBC957E5-7E9C-4202-95C2-42178FFC99F3}"/>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BF459B4B-A3A9-4EB4-8D68-6DFDD9A56CF6}"/>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75D06922-D0CB-48C4-966D-A5309843A8CE}" type="slidenum">
              <a:rPr lang="en-GB" altLang="en-US" smtClean="0"/>
              <a:pPr eaLnBrk="1" hangingPunct="1">
                <a:spcBef>
                  <a:spcPct val="0"/>
                </a:spcBef>
                <a:defRPr/>
              </a:pPr>
              <a:t>31</a:t>
            </a:fld>
            <a:endParaRPr lang="en-GB" altLang="en-US"/>
          </a:p>
        </p:txBody>
      </p:sp>
      <p:sp>
        <p:nvSpPr>
          <p:cNvPr id="182274" name="Rectangle 2">
            <a:extLst>
              <a:ext uri="{FF2B5EF4-FFF2-40B4-BE49-F238E27FC236}">
                <a16:creationId xmlns:a16="http://schemas.microsoft.com/office/drawing/2014/main" xmlns="" id="{4DB76AC9-3C94-4DF6-932F-E619DF677170}"/>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31DC10E1-1243-4E40-997E-F555D3CC3905}"/>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2FDA758F-B410-44A0-801F-5A0F4AD11392}"/>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C0AC1BB0-9815-4BE7-B85E-0065426B1888}" type="slidenum">
              <a:rPr lang="en-GB" altLang="en-US" smtClean="0"/>
              <a:pPr eaLnBrk="1" hangingPunct="1">
                <a:spcBef>
                  <a:spcPct val="0"/>
                </a:spcBef>
                <a:defRPr/>
              </a:pPr>
              <a:t>32</a:t>
            </a:fld>
            <a:endParaRPr lang="en-GB" altLang="en-US"/>
          </a:p>
        </p:txBody>
      </p:sp>
      <p:sp>
        <p:nvSpPr>
          <p:cNvPr id="199682" name="Rectangle 2">
            <a:extLst>
              <a:ext uri="{FF2B5EF4-FFF2-40B4-BE49-F238E27FC236}">
                <a16:creationId xmlns:a16="http://schemas.microsoft.com/office/drawing/2014/main" xmlns="" id="{C5BBDD19-2F33-4896-9540-3CE39EA9F021}"/>
              </a:ext>
            </a:extLst>
          </p:cNvPr>
          <p:cNvSpPr>
            <a:spLocks noGrp="1" noRot="1" noChangeAspect="1" noChangeArrowheads="1" noTextEdit="1"/>
          </p:cNvSpPr>
          <p:nvPr>
            <p:ph type="sldImg"/>
          </p:nvPr>
        </p:nvSpPr>
        <p:spPr>
          <a:ln/>
        </p:spPr>
      </p:sp>
      <p:sp>
        <p:nvSpPr>
          <p:cNvPr id="199683" name="Rectangle 3">
            <a:extLst>
              <a:ext uri="{FF2B5EF4-FFF2-40B4-BE49-F238E27FC236}">
                <a16:creationId xmlns:a16="http://schemas.microsoft.com/office/drawing/2014/main" xmlns="" id="{C7052780-3125-42E0-A91C-24F0DA1A2EDC}"/>
              </a:ext>
            </a:extLst>
          </p:cNvPr>
          <p:cNvSpPr>
            <a:spLocks noGrp="1" noChangeArrowheads="1"/>
          </p:cNvSpPr>
          <p:nvPr>
            <p:ph type="body" idx="1"/>
          </p:nvPr>
        </p:nvSpPr>
        <p:spPr/>
        <p:txBody>
          <a:bodyPr/>
          <a:lstStyle/>
          <a:p>
            <a:pPr>
              <a:buFont typeface="Arial" pitchFamily="34" charset="0"/>
              <a:buNone/>
              <a:defRPr/>
            </a:pPr>
            <a:r>
              <a:rPr lang="en-GB" dirty="0"/>
              <a:t>Heavenly Father, We pray for those whose work isn’t creative or enjoyable but demeans and enslaves them.  We pray for those in the UK in work gangs whose masters don’t adhere to UK employment law and who exploit powerless people.  We pray for people in developing countries, especially children, who work in places where attention to safety is poor and conditions are dangerous.  Help us as consumers to be wise and to care – how our clothes are made and our food is grown; make us willing to pay enough to enable fairness and respect to be part of every worker’s experience.  Help us to love others as we love ourselves.  </a:t>
            </a:r>
          </a:p>
          <a:p>
            <a:pPr>
              <a:buFont typeface="Arial" pitchFamily="34" charset="0"/>
              <a:buNone/>
              <a:defRPr/>
            </a:pPr>
            <a:endParaRPr lang="en-GB" dirty="0"/>
          </a:p>
          <a:p>
            <a:pPr>
              <a:buFont typeface="Arial" pitchFamily="34" charset="0"/>
              <a:buNone/>
              <a:defRPr/>
            </a:pPr>
            <a:r>
              <a:rPr lang="en-GB" dirty="0"/>
              <a:t>Pray for Salt members</a:t>
            </a:r>
          </a:p>
          <a:p>
            <a:pPr>
              <a:buFont typeface="Arial" pitchFamily="34" charset="0"/>
              <a:buNone/>
              <a:defRPr/>
            </a:pPr>
            <a:r>
              <a:rPr lang="en-GB" dirty="0"/>
              <a:t>Pray for Eco lodge in Bolivia </a:t>
            </a:r>
            <a:endParaRPr lang="en-GB" i="1" dirty="0">
              <a:solidFill>
                <a:schemeClr val="bg1"/>
              </a:solidFill>
              <a:ea typeface="ヒラギノ角ゴ Pro W3" pitchFamily="1" charset="-128"/>
            </a:endParaRPr>
          </a:p>
          <a:p>
            <a:pPr eaLnBrk="1" hangingPunct="1">
              <a:defRPr/>
            </a:pPr>
            <a:endParaRPr lang="en-US" dirty="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FE62555-0D9F-48F3-9F7D-5DB6C3B72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12DB8EE-D1C9-4737-BEA3-F7C133BD3930}"/>
              </a:ext>
            </a:extLst>
          </p:cNvPr>
          <p:cNvSpPr>
            <a:spLocks noGrp="1"/>
          </p:cNvSpPr>
          <p:nvPr>
            <p:ph type="body" idx="1"/>
          </p:nvPr>
        </p:nvSpPr>
        <p:spPr/>
        <p:txBody>
          <a:bodyPr/>
          <a:lstStyle/>
          <a:p>
            <a:pPr>
              <a:defRPr/>
            </a:pPr>
            <a:endParaRPr lang="en-GB"/>
          </a:p>
        </p:txBody>
      </p:sp>
      <p:sp>
        <p:nvSpPr>
          <p:cNvPr id="4" name="Slide Number Placeholder 3">
            <a:extLst>
              <a:ext uri="{FF2B5EF4-FFF2-40B4-BE49-F238E27FC236}">
                <a16:creationId xmlns:a16="http://schemas.microsoft.com/office/drawing/2014/main" xmlns="" id="{D2CFAC28-BF8F-43C8-B493-07A496C00DB9}"/>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ヒラギノ角ゴ Pro W3"/>
                <a:cs typeface="ヒラギノ角ゴ Pro W3"/>
              </a:defRPr>
            </a:lvl1pPr>
            <a:lvl2pPr marL="742950" indent="-285750" eaLnBrk="0" hangingPunct="0">
              <a:defRPr sz="2400">
                <a:solidFill>
                  <a:schemeClr val="tx1"/>
                </a:solidFill>
                <a:latin typeface="Arial" panose="020B0604020202020204" pitchFamily="34" charset="0"/>
                <a:ea typeface="ヒラギノ角ゴ Pro W3"/>
                <a:cs typeface="ヒラギノ角ゴ Pro W3"/>
              </a:defRPr>
            </a:lvl2pPr>
            <a:lvl3pPr marL="1143000" indent="-228600" eaLnBrk="0" hangingPunct="0">
              <a:defRPr sz="2400">
                <a:solidFill>
                  <a:schemeClr val="tx1"/>
                </a:solidFill>
                <a:latin typeface="Arial" panose="020B0604020202020204" pitchFamily="34" charset="0"/>
                <a:ea typeface="ヒラギノ角ゴ Pro W3"/>
                <a:cs typeface="ヒラギノ角ゴ Pro W3"/>
              </a:defRPr>
            </a:lvl3pPr>
            <a:lvl4pPr marL="1600200" indent="-228600" eaLnBrk="0" hangingPunct="0">
              <a:defRPr sz="2400">
                <a:solidFill>
                  <a:schemeClr val="tx1"/>
                </a:solidFill>
                <a:latin typeface="Arial" panose="020B0604020202020204" pitchFamily="34" charset="0"/>
                <a:ea typeface="ヒラギノ角ゴ Pro W3"/>
                <a:cs typeface="ヒラギノ角ゴ Pro W3"/>
              </a:defRPr>
            </a:lvl4pPr>
            <a:lvl5pPr marL="2057400" indent="-228600" eaLnBrk="0" hangingPunct="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eaLnBrk="1" hangingPunct="1">
              <a:defRPr/>
            </a:pPr>
            <a:fld id="{4CB58F65-7C45-4379-A4E5-205DA88DAD42}" type="slidenum">
              <a:rPr lang="en-GB" altLang="en-US" sz="1200" smtClean="0"/>
              <a:pPr eaLnBrk="1" hangingPunct="1">
                <a:defRPr/>
              </a:pPr>
              <a:t>33</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19B543DC-382E-41EC-9FC6-39E91848EF9A}"/>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0BB1BA3E-C3FF-4508-80E8-8167D5481517}" type="slidenum">
              <a:rPr lang="en-GB" altLang="en-US" smtClean="0"/>
              <a:pPr eaLnBrk="1" hangingPunct="1">
                <a:spcBef>
                  <a:spcPct val="0"/>
                </a:spcBef>
                <a:defRPr/>
              </a:pPr>
              <a:t>4</a:t>
            </a:fld>
            <a:endParaRPr lang="en-GB" altLang="en-US"/>
          </a:p>
        </p:txBody>
      </p:sp>
      <p:sp>
        <p:nvSpPr>
          <p:cNvPr id="182274" name="Rectangle 2">
            <a:extLst>
              <a:ext uri="{FF2B5EF4-FFF2-40B4-BE49-F238E27FC236}">
                <a16:creationId xmlns:a16="http://schemas.microsoft.com/office/drawing/2014/main" xmlns="" id="{F9F63D39-749B-43C0-B5E7-D8B4C581007C}"/>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764BD5E5-8A44-4ABF-9E57-C24AEAD4106D}"/>
              </a:ext>
            </a:extLst>
          </p:cNvPr>
          <p:cNvSpPr>
            <a:spLocks noGrp="1" noChangeArrowheads="1"/>
          </p:cNvSpPr>
          <p:nvPr>
            <p:ph type="body" idx="1"/>
          </p:nvPr>
        </p:nvSpPr>
        <p:spPr/>
        <p:txBody>
          <a:bodyPr/>
          <a:lstStyle/>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ABB9E69-37A4-499B-B24B-376F05FCADD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BEB12889-BF93-453E-A57E-199E95A50951}" type="slidenum">
              <a:rPr lang="en-GB" altLang="en-US" smtClean="0"/>
              <a:pPr eaLnBrk="1" hangingPunct="1">
                <a:spcBef>
                  <a:spcPct val="0"/>
                </a:spcBef>
                <a:defRPr/>
              </a:pPr>
              <a:t>5</a:t>
            </a:fld>
            <a:endParaRPr lang="en-GB" altLang="en-US"/>
          </a:p>
        </p:txBody>
      </p:sp>
      <p:sp>
        <p:nvSpPr>
          <p:cNvPr id="182274" name="Rectangle 2">
            <a:extLst>
              <a:ext uri="{FF2B5EF4-FFF2-40B4-BE49-F238E27FC236}">
                <a16:creationId xmlns:a16="http://schemas.microsoft.com/office/drawing/2014/main" xmlns="" id="{C0046AAD-1503-40EE-8EA8-81F5C8E0E358}"/>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A46FB988-7891-4731-89D0-8196071A4003}"/>
              </a:ext>
            </a:extLst>
          </p:cNvPr>
          <p:cNvSpPr>
            <a:spLocks noGrp="1" noChangeArrowheads="1"/>
          </p:cNvSpPr>
          <p:nvPr>
            <p:ph type="body" idx="1"/>
          </p:nvPr>
        </p:nvSpPr>
        <p:spPr/>
        <p:txBody>
          <a:bodyPr/>
          <a:lstStyle/>
          <a:p>
            <a:pPr eaLnBrk="1" hangingPunct="1">
              <a:defRPr/>
            </a:pPr>
            <a:r>
              <a:rPr lang="en-US" altLang="en-US" dirty="0">
                <a:latin typeface="Arial" pitchFamily="34" charset="0"/>
                <a:ea typeface="ヒラギノ角ゴ Pro W3" pitchFamily="1" charset="-128"/>
              </a:rPr>
              <a:t>Julia Howl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6CF0014-C90B-47D2-9661-79F12F34C03F}"/>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258150F2-BF73-4D2B-8470-6390BD416072}" type="slidenum">
              <a:rPr lang="en-GB" altLang="en-US" smtClean="0"/>
              <a:pPr eaLnBrk="1" hangingPunct="1">
                <a:spcBef>
                  <a:spcPct val="0"/>
                </a:spcBef>
                <a:defRPr/>
              </a:pPr>
              <a:t>6</a:t>
            </a:fld>
            <a:endParaRPr lang="en-GB" altLang="en-US"/>
          </a:p>
        </p:txBody>
      </p:sp>
      <p:sp>
        <p:nvSpPr>
          <p:cNvPr id="182274" name="Rectangle 2">
            <a:extLst>
              <a:ext uri="{FF2B5EF4-FFF2-40B4-BE49-F238E27FC236}">
                <a16:creationId xmlns:a16="http://schemas.microsoft.com/office/drawing/2014/main" xmlns="" id="{84B5D625-6526-43BC-90FC-72E79173BB17}"/>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69467E5B-15BE-4531-B1D7-C5B0E93384DC}"/>
              </a:ext>
            </a:extLst>
          </p:cNvPr>
          <p:cNvSpPr>
            <a:spLocks noGrp="1" noChangeArrowheads="1"/>
          </p:cNvSpPr>
          <p:nvPr>
            <p:ph type="body" idx="1"/>
          </p:nvPr>
        </p:nvSpPr>
        <p:spPr/>
        <p:txBody>
          <a:bodyPr/>
          <a:lstStyle/>
          <a:p>
            <a:pPr marL="342900" indent="-342900">
              <a:buFont typeface="Arial" panose="020B0604020202020204" pitchFamily="34" charset="0"/>
              <a:buChar char="•"/>
              <a:defRPr/>
            </a:pPr>
            <a:r>
              <a:rPr lang="en-GB" dirty="0">
                <a:solidFill>
                  <a:srgbClr val="000000"/>
                </a:solidFill>
                <a:latin typeface="Calibri" panose="020F0502020204030204" pitchFamily="34" charset="0"/>
              </a:rPr>
              <a:t>One of the most discussed human rights issues of our time. Affects 2.4 million people at any given moment. </a:t>
            </a:r>
          </a:p>
          <a:p>
            <a:pPr marL="342900" indent="-342900">
              <a:buFont typeface="Arial" panose="020B0604020202020204" pitchFamily="34" charset="0"/>
              <a:buChar char="•"/>
              <a:defRPr/>
            </a:pPr>
            <a:r>
              <a:rPr lang="en-GB" dirty="0">
                <a:solidFill>
                  <a:srgbClr val="000000"/>
                </a:solidFill>
                <a:latin typeface="Calibri" panose="020F0502020204030204" pitchFamily="34" charset="0"/>
              </a:rPr>
              <a:t>Estimated that 21 million people are living in forced labour conditions, of which 14.2 million of those working in forced labour are in the private sector.  </a:t>
            </a:r>
          </a:p>
          <a:p>
            <a:pPr marL="342900" indent="-342900">
              <a:buFont typeface="Arial" panose="020B0604020202020204" pitchFamily="34" charset="0"/>
              <a:buChar char="•"/>
              <a:defRPr/>
            </a:pPr>
            <a:r>
              <a:rPr lang="en-GB" dirty="0">
                <a:solidFill>
                  <a:srgbClr val="000000"/>
                </a:solidFill>
                <a:latin typeface="Calibri" panose="020F0502020204030204" pitchFamily="34" charset="0"/>
              </a:rPr>
              <a:t>UK’s Modern Slavery Act and the duty it places on businesses to disclose publicly the steps they are taking to tackle forced labour and human trafficking. </a:t>
            </a:r>
          </a:p>
          <a:p>
            <a:pPr marL="342900" indent="-342900">
              <a:buFont typeface="Arial" panose="020B0604020202020204" pitchFamily="34" charset="0"/>
              <a:buChar char="•"/>
              <a:defRPr/>
            </a:pPr>
            <a:r>
              <a:rPr lang="en-GB" dirty="0">
                <a:solidFill>
                  <a:srgbClr val="000000"/>
                </a:solidFill>
                <a:latin typeface="Calibri" panose="020F0502020204030204" pitchFamily="34" charset="0"/>
              </a:rPr>
              <a:t>Huge issue but </a:t>
            </a:r>
            <a:r>
              <a:rPr lang="en-GB" dirty="0"/>
              <a:t>"</a:t>
            </a:r>
            <a:r>
              <a:rPr lang="en-GB" i="1" dirty="0"/>
              <a:t>Nobody ever made a greater mistake than he who did nothing because he could do only a little</a:t>
            </a:r>
            <a:r>
              <a:rPr lang="en-GB" dirty="0"/>
              <a:t>".  Edmund Burke – Just like JL – start somewhere and do a little more each year.  Start with highest risk</a:t>
            </a:r>
          </a:p>
          <a:p>
            <a:pPr eaLnBrk="1" hangingPunct="1">
              <a:defRPr/>
            </a:pPr>
            <a:endParaRPr lang="en-US" altLang="en-US" dirty="0">
              <a:latin typeface="Arial" pitchFamily="34" charset="0"/>
              <a:ea typeface="ヒラギノ角ゴ Pro W3"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0E5F5460-EED9-4149-9B99-3143B28E1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87A6DE1-FED2-468F-9DA1-7E816F705295}"/>
              </a:ext>
            </a:extLst>
          </p:cNvPr>
          <p:cNvSpPr>
            <a:spLocks noGrp="1"/>
          </p:cNvSpPr>
          <p:nvPr>
            <p:ph type="body" idx="1"/>
          </p:nvPr>
        </p:nvSpPr>
        <p:spPr/>
        <p:txBody>
          <a:bodyPr/>
          <a:lstStyle/>
          <a:p>
            <a:pPr lvl="1">
              <a:lnSpc>
                <a:spcPct val="107000"/>
              </a:lnSpc>
              <a:spcAft>
                <a:spcPts val="0"/>
              </a:spcAft>
              <a:buFont typeface="Courier New" panose="02070309020205020404" pitchFamily="49" charset="0"/>
              <a:buNone/>
              <a:defRPr/>
            </a:pPr>
            <a:endParaRPr lang="en-GB" dirty="0"/>
          </a:p>
        </p:txBody>
      </p:sp>
      <p:sp>
        <p:nvSpPr>
          <p:cNvPr id="4" name="Slide Number Placeholder 3">
            <a:extLst>
              <a:ext uri="{FF2B5EF4-FFF2-40B4-BE49-F238E27FC236}">
                <a16:creationId xmlns:a16="http://schemas.microsoft.com/office/drawing/2014/main" xmlns="" id="{F8949A56-2D7F-485F-AA91-34DA0972D06E}"/>
              </a:ext>
            </a:extLst>
          </p:cNvPr>
          <p:cNvSpPr>
            <a:spLocks noGrp="1"/>
          </p:cNvSpPr>
          <p:nvPr>
            <p:ph type="sldNum" sz="quarter" idx="5"/>
          </p:nvPr>
        </p:nvSpPr>
        <p:spPr/>
        <p:txBody>
          <a:bodyPr/>
          <a:lstStyle/>
          <a:p>
            <a:pPr>
              <a:defRPr/>
            </a:pPr>
            <a:fld id="{8B032729-C156-42D9-99C6-56F64241159E}" type="slidenum">
              <a:rPr lang="en-GB" smtClean="0">
                <a:solidFill>
                  <a:prstClr val="black"/>
                </a:solidFill>
              </a:rPr>
              <a:pPr>
                <a:defRPr/>
              </a:pPr>
              <a:t>7</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E56B054A-7728-455F-B636-3BF37489635B}"/>
              </a:ext>
            </a:extLst>
          </p:cNvPr>
          <p:cNvSpPr>
            <a:spLocks noGrp="1" noChangeArrowheads="1"/>
          </p:cNvSpPr>
          <p:nvPr>
            <p:ph type="sldNum" sz="quarter" idx="5"/>
          </p:nvPr>
        </p:nvSpPr>
        <p:spPr/>
        <p:txBody>
          <a:bodyPr/>
          <a:lstStyle>
            <a:lvl1pPr eaLnBrk="0" hangingPunct="0">
              <a:spcBef>
                <a:spcPct val="30000"/>
              </a:spcBef>
              <a:defRPr sz="1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30000"/>
              </a:spcBef>
              <a:defRPr sz="12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30000"/>
              </a:spcBef>
              <a:defRPr sz="12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a:cs typeface="ヒラギノ角ゴ Pro W3"/>
              </a:defRPr>
            </a:lvl9pPr>
          </a:lstStyle>
          <a:p>
            <a:pPr eaLnBrk="1" hangingPunct="1">
              <a:spcBef>
                <a:spcPct val="0"/>
              </a:spcBef>
              <a:defRPr/>
            </a:pPr>
            <a:fld id="{5E03E287-1C2E-449E-A0E5-FB4FC351450C}" type="slidenum">
              <a:rPr lang="en-GB" altLang="en-US" smtClean="0"/>
              <a:pPr eaLnBrk="1" hangingPunct="1">
                <a:spcBef>
                  <a:spcPct val="0"/>
                </a:spcBef>
                <a:defRPr/>
              </a:pPr>
              <a:t>8</a:t>
            </a:fld>
            <a:endParaRPr lang="en-GB" altLang="en-US"/>
          </a:p>
        </p:txBody>
      </p:sp>
      <p:sp>
        <p:nvSpPr>
          <p:cNvPr id="182274" name="Rectangle 2">
            <a:extLst>
              <a:ext uri="{FF2B5EF4-FFF2-40B4-BE49-F238E27FC236}">
                <a16:creationId xmlns:a16="http://schemas.microsoft.com/office/drawing/2014/main" xmlns="" id="{FB48A106-C5E4-4244-8642-1A0AFEB68F7D}"/>
              </a:ext>
            </a:extLst>
          </p:cNvPr>
          <p:cNvSpPr>
            <a:spLocks noGrp="1" noRot="1" noChangeAspect="1" noChangeArrowheads="1" noTextEdit="1"/>
          </p:cNvSpPr>
          <p:nvPr>
            <p:ph type="sldImg"/>
          </p:nvPr>
        </p:nvSpPr>
        <p:spPr>
          <a:ln/>
        </p:spPr>
      </p:sp>
      <p:sp>
        <p:nvSpPr>
          <p:cNvPr id="182275" name="Rectangle 3">
            <a:extLst>
              <a:ext uri="{FF2B5EF4-FFF2-40B4-BE49-F238E27FC236}">
                <a16:creationId xmlns:a16="http://schemas.microsoft.com/office/drawing/2014/main" xmlns="" id="{BDCBC879-69A1-40F7-B0B1-58F523CFD97D}"/>
              </a:ext>
            </a:extLst>
          </p:cNvPr>
          <p:cNvSpPr>
            <a:spLocks noGrp="1" noChangeArrowheads="1"/>
          </p:cNvSpPr>
          <p:nvPr>
            <p:ph type="body" idx="1"/>
          </p:nvPr>
        </p:nvSpPr>
        <p:spPr/>
        <p:txBody>
          <a:bodyPr/>
          <a:lstStyle/>
          <a:p>
            <a:pPr eaLnBrk="1" hangingPunct="1">
              <a:defRPr/>
            </a:pPr>
            <a:r>
              <a:rPr lang="en-US" altLang="en-US" dirty="0">
                <a:latin typeface="Arial" pitchFamily="34" charset="0"/>
                <a:ea typeface="ヒラギノ角ゴ Pro W3" pitchFamily="1" charset="-128"/>
              </a:rPr>
              <a:t>Mention Case studies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987B5AFC-585E-4080-827F-3A1484CE60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1D7ADB3C-3D0C-41EF-ADA1-609B77EEC1E9}"/>
              </a:ext>
            </a:extLst>
          </p:cNvPr>
          <p:cNvSpPr>
            <a:spLocks noGrp="1"/>
          </p:cNvSpPr>
          <p:nvPr>
            <p:ph type="body" idx="1"/>
          </p:nvPr>
        </p:nvSpPr>
        <p:spPr/>
        <p:txBody>
          <a:bodyPr/>
          <a:lstStyle/>
          <a:p>
            <a:pPr>
              <a:defRPr/>
            </a:pPr>
            <a:r>
              <a:rPr lang="en-GB" dirty="0"/>
              <a:t>https://www.youtube.com/watch?v=sOHq0MlN3PY</a:t>
            </a:r>
          </a:p>
        </p:txBody>
      </p:sp>
      <p:sp>
        <p:nvSpPr>
          <p:cNvPr id="4" name="Slide Number Placeholder 3">
            <a:extLst>
              <a:ext uri="{FF2B5EF4-FFF2-40B4-BE49-F238E27FC236}">
                <a16:creationId xmlns:a16="http://schemas.microsoft.com/office/drawing/2014/main" xmlns="" id="{1F7193C7-7281-488E-9163-DCD7AAA570A1}"/>
              </a:ext>
            </a:extLst>
          </p:cNvPr>
          <p:cNvSpPr>
            <a:spLocks noGrp="1"/>
          </p:cNvSpPr>
          <p:nvPr>
            <p:ph type="sldNum" sz="quarter" idx="5"/>
          </p:nvPr>
        </p:nvSpPr>
        <p:spPr/>
        <p:txBody>
          <a:bodyPr/>
          <a:lstStyle/>
          <a:p>
            <a:pPr>
              <a:defRPr/>
            </a:pPr>
            <a:fld id="{749FDC8E-7C83-407D-9B25-C9080F1B5C2A}"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5">
            <a:extLst>
              <a:ext uri="{FF2B5EF4-FFF2-40B4-BE49-F238E27FC236}">
                <a16:creationId xmlns:a16="http://schemas.microsoft.com/office/drawing/2014/main" xmlns="" id="{C7624F6A-DC7F-4F65-BA27-7828FF7D217F}"/>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121DB3AC-67E3-49EF-BE4B-9B553FE5CC02}"/>
              </a:ext>
            </a:extLst>
          </p:cNvPr>
          <p:cNvSpPr>
            <a:spLocks noGrp="1" noChangeArrowheads="1"/>
          </p:cNvSpPr>
          <p:nvPr>
            <p:ph type="sldNum" sz="quarter" idx="11"/>
          </p:nvPr>
        </p:nvSpPr>
        <p:spPr>
          <a:ln/>
        </p:spPr>
        <p:txBody>
          <a:bodyPr/>
          <a:lstStyle>
            <a:lvl1pPr>
              <a:defRPr/>
            </a:lvl1pPr>
          </a:lstStyle>
          <a:p>
            <a:pPr>
              <a:defRPr/>
            </a:pPr>
            <a:fld id="{7D1D97E3-3C73-4B3B-B67C-E07DD1554D31}" type="slidenum">
              <a:rPr lang="en-GB" altLang="en-US"/>
              <a:pPr>
                <a:defRPr/>
              </a:pPr>
              <a:t>‹#›</a:t>
            </a:fld>
            <a:endParaRPr lang="en-GB" altLang="en-US"/>
          </a:p>
        </p:txBody>
      </p:sp>
    </p:spTree>
    <p:extLst>
      <p:ext uri="{BB962C8B-B14F-4D97-AF65-F5344CB8AC3E}">
        <p14:creationId xmlns:p14="http://schemas.microsoft.com/office/powerpoint/2010/main" val="245351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a:extLst>
              <a:ext uri="{FF2B5EF4-FFF2-40B4-BE49-F238E27FC236}">
                <a16:creationId xmlns:a16="http://schemas.microsoft.com/office/drawing/2014/main" xmlns="" id="{33BF352A-1D65-4781-A846-527C07D13B6C}"/>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xmlns="" id="{24181853-16A7-45F5-AB24-F696D3C9E23C}"/>
              </a:ext>
            </a:extLst>
          </p:cNvPr>
          <p:cNvSpPr>
            <a:spLocks noGrp="1" noChangeArrowheads="1"/>
          </p:cNvSpPr>
          <p:nvPr>
            <p:ph type="sldNum" sz="quarter" idx="11"/>
          </p:nvPr>
        </p:nvSpPr>
        <p:spPr>
          <a:ln/>
        </p:spPr>
        <p:txBody>
          <a:bodyPr/>
          <a:lstStyle>
            <a:lvl1pPr>
              <a:defRPr/>
            </a:lvl1pPr>
          </a:lstStyle>
          <a:p>
            <a:pPr>
              <a:defRPr/>
            </a:pPr>
            <a:fld id="{D47D391B-F423-416A-BBA9-9B6926413CF0}" type="slidenum">
              <a:rPr lang="en-GB" altLang="en-US"/>
              <a:pPr>
                <a:defRPr/>
              </a:pPr>
              <a:t>‹#›</a:t>
            </a:fld>
            <a:endParaRPr lang="en-GB" altLang="en-US"/>
          </a:p>
        </p:txBody>
      </p:sp>
    </p:spTree>
    <p:extLst>
      <p:ext uri="{BB962C8B-B14F-4D97-AF65-F5344CB8AC3E}">
        <p14:creationId xmlns:p14="http://schemas.microsoft.com/office/powerpoint/2010/main" val="509017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68313" y="1557338"/>
            <a:ext cx="391795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38663" y="1557338"/>
            <a:ext cx="3919537"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a:extLst>
              <a:ext uri="{FF2B5EF4-FFF2-40B4-BE49-F238E27FC236}">
                <a16:creationId xmlns:a16="http://schemas.microsoft.com/office/drawing/2014/main" xmlns="" id="{78965B2A-1C8C-42D2-9582-81CA43DD2B1A}"/>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xmlns="" id="{1489EBAE-FF63-4A21-AEF0-BF72C223AC19}"/>
              </a:ext>
            </a:extLst>
          </p:cNvPr>
          <p:cNvSpPr>
            <a:spLocks noGrp="1" noChangeArrowheads="1"/>
          </p:cNvSpPr>
          <p:nvPr>
            <p:ph type="sldNum" sz="quarter" idx="11"/>
          </p:nvPr>
        </p:nvSpPr>
        <p:spPr>
          <a:ln/>
        </p:spPr>
        <p:txBody>
          <a:bodyPr/>
          <a:lstStyle>
            <a:lvl1pPr>
              <a:defRPr/>
            </a:lvl1pPr>
          </a:lstStyle>
          <a:p>
            <a:pPr>
              <a:defRPr/>
            </a:pPr>
            <a:fld id="{EECD3DAC-5101-4B46-95B5-B483714B1E40}" type="slidenum">
              <a:rPr lang="en-GB" altLang="en-US"/>
              <a:pPr>
                <a:defRPr/>
              </a:pPr>
              <a:t>‹#›</a:t>
            </a:fld>
            <a:endParaRPr lang="en-GB" altLang="en-US"/>
          </a:p>
        </p:txBody>
      </p:sp>
    </p:spTree>
    <p:extLst>
      <p:ext uri="{BB962C8B-B14F-4D97-AF65-F5344CB8AC3E}">
        <p14:creationId xmlns:p14="http://schemas.microsoft.com/office/powerpoint/2010/main" val="55208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a:extLst>
              <a:ext uri="{FF2B5EF4-FFF2-40B4-BE49-F238E27FC236}">
                <a16:creationId xmlns:a16="http://schemas.microsoft.com/office/drawing/2014/main" xmlns="" id="{B34282B1-236E-48D9-BD42-DC266D4D31A1}"/>
              </a:ext>
            </a:extLst>
          </p:cNvPr>
          <p:cNvSpPr>
            <a:spLocks noGrp="1" noChangeArrowheads="1"/>
          </p:cNvSpPr>
          <p:nvPr>
            <p:ph type="ftr" sz="quarter"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xmlns="" id="{7D1C6A8E-3140-45FE-99B1-47A9635FEC86}"/>
              </a:ext>
            </a:extLst>
          </p:cNvPr>
          <p:cNvSpPr>
            <a:spLocks noGrp="1" noChangeArrowheads="1"/>
          </p:cNvSpPr>
          <p:nvPr>
            <p:ph type="sldNum" sz="quarter" idx="11"/>
          </p:nvPr>
        </p:nvSpPr>
        <p:spPr>
          <a:ln/>
        </p:spPr>
        <p:txBody>
          <a:bodyPr/>
          <a:lstStyle>
            <a:lvl1pPr>
              <a:defRPr/>
            </a:lvl1pPr>
          </a:lstStyle>
          <a:p>
            <a:pPr>
              <a:defRPr/>
            </a:pPr>
            <a:fld id="{32AA17CD-6767-4A83-A6EF-4517E7754F0C}" type="slidenum">
              <a:rPr lang="en-GB" altLang="en-US"/>
              <a:pPr>
                <a:defRPr/>
              </a:pPr>
              <a:t>‹#›</a:t>
            </a:fld>
            <a:endParaRPr lang="en-GB" altLang="en-US"/>
          </a:p>
        </p:txBody>
      </p:sp>
    </p:spTree>
    <p:extLst>
      <p:ext uri="{BB962C8B-B14F-4D97-AF65-F5344CB8AC3E}">
        <p14:creationId xmlns:p14="http://schemas.microsoft.com/office/powerpoint/2010/main" val="2283001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Rectangle 5">
            <a:extLst>
              <a:ext uri="{FF2B5EF4-FFF2-40B4-BE49-F238E27FC236}">
                <a16:creationId xmlns:a16="http://schemas.microsoft.com/office/drawing/2014/main" xmlns="" id="{6A1C4A05-07C2-4A69-B794-E55CA9A3E01C}"/>
              </a:ext>
            </a:extLst>
          </p:cNvPr>
          <p:cNvSpPr>
            <a:spLocks noGrp="1" noChangeArrowheads="1"/>
          </p:cNvSpPr>
          <p:nvPr>
            <p:ph type="ftr" sz="quarter"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05EDF564-2B38-42F0-949E-C44743518C95}"/>
              </a:ext>
            </a:extLst>
          </p:cNvPr>
          <p:cNvSpPr>
            <a:spLocks noGrp="1" noChangeArrowheads="1"/>
          </p:cNvSpPr>
          <p:nvPr>
            <p:ph type="sldNum" sz="quarter" idx="11"/>
          </p:nvPr>
        </p:nvSpPr>
        <p:spPr>
          <a:ln/>
        </p:spPr>
        <p:txBody>
          <a:bodyPr/>
          <a:lstStyle>
            <a:lvl1pPr>
              <a:defRPr/>
            </a:lvl1pPr>
          </a:lstStyle>
          <a:p>
            <a:pPr>
              <a:defRPr/>
            </a:pPr>
            <a:fld id="{EA2A7F25-CDC0-461C-9143-6F34A6DE5046}" type="slidenum">
              <a:rPr lang="en-GB" altLang="en-US"/>
              <a:pPr>
                <a:defRPr/>
              </a:pPr>
              <a:t>‹#›</a:t>
            </a:fld>
            <a:endParaRPr lang="en-GB" altLang="en-US"/>
          </a:p>
        </p:txBody>
      </p:sp>
    </p:spTree>
    <p:extLst>
      <p:ext uri="{BB962C8B-B14F-4D97-AF65-F5344CB8AC3E}">
        <p14:creationId xmlns:p14="http://schemas.microsoft.com/office/powerpoint/2010/main" val="35484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6443663" y="4437112"/>
            <a:ext cx="2232025" cy="936576"/>
          </a:xfrm>
        </p:spPr>
        <p:txBody>
          <a:bodyPr/>
          <a:lstStyle>
            <a:lvl1pPr marL="0" indent="0">
              <a:lnSpc>
                <a:spcPts val="1700"/>
              </a:lnSpc>
              <a:spcBef>
                <a:spcPts val="0"/>
              </a:spcBef>
              <a:spcAft>
                <a:spcPts val="700"/>
              </a:spcAft>
              <a:buNone/>
              <a:defRPr sz="1400" b="1" i="0" kern="1200" spc="10" baseline="0"/>
            </a:lvl1pPr>
          </a:lstStyle>
          <a:p>
            <a:pPr lvl="0"/>
            <a:r>
              <a:rPr lang="en-GB"/>
              <a:t>Click to edit Master text styles</a:t>
            </a:r>
          </a:p>
        </p:txBody>
      </p:sp>
      <p:sp>
        <p:nvSpPr>
          <p:cNvPr id="3" name="Rectangle 5">
            <a:extLst>
              <a:ext uri="{FF2B5EF4-FFF2-40B4-BE49-F238E27FC236}">
                <a16:creationId xmlns:a16="http://schemas.microsoft.com/office/drawing/2014/main" xmlns="" id="{0074C1C2-5577-48ED-AB50-6C2E40A72800}"/>
              </a:ext>
            </a:extLst>
          </p:cNvPr>
          <p:cNvSpPr>
            <a:spLocks noGrp="1" noChangeArrowheads="1"/>
          </p:cNvSpPr>
          <p:nvPr>
            <p:ph type="ftr" sz="quarter" idx="13"/>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xmlns="" id="{DD429C85-E70E-45F2-A0E4-6144ABED369B}"/>
              </a:ext>
            </a:extLst>
          </p:cNvPr>
          <p:cNvSpPr>
            <a:spLocks noGrp="1" noChangeArrowheads="1"/>
          </p:cNvSpPr>
          <p:nvPr>
            <p:ph type="sldNum" sz="quarter" idx="14"/>
          </p:nvPr>
        </p:nvSpPr>
        <p:spPr>
          <a:ln/>
        </p:spPr>
        <p:txBody>
          <a:bodyPr/>
          <a:lstStyle>
            <a:lvl1pPr>
              <a:defRPr/>
            </a:lvl1pPr>
          </a:lstStyle>
          <a:p>
            <a:pPr>
              <a:defRPr/>
            </a:pPr>
            <a:fld id="{B316CDDA-61FB-43DC-A7DE-7C5A1A174CCA}" type="slidenum">
              <a:rPr lang="en-GB" altLang="en-US"/>
              <a:pPr>
                <a:defRPr/>
              </a:pPr>
              <a:t>‹#›</a:t>
            </a:fld>
            <a:endParaRPr lang="en-GB" altLang="en-US"/>
          </a:p>
        </p:txBody>
      </p:sp>
    </p:spTree>
    <p:extLst>
      <p:ext uri="{BB962C8B-B14F-4D97-AF65-F5344CB8AC3E}">
        <p14:creationId xmlns:p14="http://schemas.microsoft.com/office/powerpoint/2010/main" val="259204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xmlns="" id="{614A2216-A3DB-4C9C-9FB4-6F67DC111845}"/>
              </a:ext>
            </a:extLst>
          </p:cNvPr>
          <p:cNvSpPr>
            <a:spLocks noChangeArrowheads="1"/>
          </p:cNvSpPr>
          <p:nvPr/>
        </p:nvSpPr>
        <p:spPr bwMode="auto">
          <a:xfrm>
            <a:off x="0" y="5853113"/>
            <a:ext cx="9144000" cy="1004887"/>
          </a:xfrm>
          <a:prstGeom prst="rect">
            <a:avLst/>
          </a:prstGeom>
          <a:solidFill>
            <a:srgbClr val="B7B1A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n-US" altLang="en-US" sz="1800">
              <a:cs typeface="+mn-cs"/>
            </a:endParaRPr>
          </a:p>
        </p:txBody>
      </p:sp>
      <p:graphicFrame>
        <p:nvGraphicFramePr>
          <p:cNvPr id="3" name="Base" hidden="1">
            <a:extLst>
              <a:ext uri="{FF2B5EF4-FFF2-40B4-BE49-F238E27FC236}">
                <a16:creationId xmlns:a16="http://schemas.microsoft.com/office/drawing/2014/main" xmlns="" id="{4F088C61-F3A2-4C77-A188-E4F071DBB2D8}"/>
              </a:ext>
            </a:extLst>
          </p:cNvPr>
          <p:cNvGraphicFramePr>
            <a:graphicFrameLocks/>
          </p:cNvGraphicFramePr>
          <p:nvPr userDrawn="1"/>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83971" r:id="rId3" imgW="0" imgH="0" progId="PowerPoint.Show.8">
                  <p:embed/>
                </p:oleObj>
              </mc:Choice>
              <mc:Fallback>
                <p:oleObj r:id="rId3" imgW="0" imgH="0" progId="PowerPoint.Show.8">
                  <p:embed/>
                  <p:pic>
                    <p:nvPicPr>
                      <p:cNvPr id="2051" name="Base" hidden="1">
                        <a:extLst>
                          <a:ext uri="{FF2B5EF4-FFF2-40B4-BE49-F238E27FC236}">
                            <a16:creationId xmlns:a16="http://schemas.microsoft.com/office/drawing/2014/main" xmlns="" id="{3AC4CE6A-D44F-416E-AC98-0331A2C444A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4" name="Picture 10" descr="CA_red_RGB.eps">
            <a:extLst>
              <a:ext uri="{FF2B5EF4-FFF2-40B4-BE49-F238E27FC236}">
                <a16:creationId xmlns:a16="http://schemas.microsoft.com/office/drawing/2014/main" xmlns="" id="{BF390539-F9C3-47A9-93C9-1820D912C7A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19250" y="1341438"/>
            <a:ext cx="6132513"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a:extLst>
              <a:ext uri="{FF2B5EF4-FFF2-40B4-BE49-F238E27FC236}">
                <a16:creationId xmlns:a16="http://schemas.microsoft.com/office/drawing/2014/main" xmlns="" id="{B7BD97D2-0B20-4F68-9DB9-DA0E94908AA3}"/>
              </a:ext>
            </a:extLst>
          </p:cNvPr>
          <p:cNvSpPr>
            <a:spLocks noGrp="1"/>
          </p:cNvSpPr>
          <p:nvPr>
            <p:ph type="ftr" sz="quarter" idx="10"/>
          </p:nvPr>
        </p:nvSpPr>
        <p:spPr>
          <a:xfrm>
            <a:off x="1828800" y="6165850"/>
            <a:ext cx="6523038" cy="463550"/>
          </a:xfrm>
        </p:spPr>
        <p:txBody>
          <a:bodyPr/>
          <a:lstStyle>
            <a:lvl1pPr>
              <a:defRPr sz="800" b="0">
                <a:solidFill>
                  <a:schemeClr val="tx1"/>
                </a:solidFill>
              </a:defRPr>
            </a:lvl1pPr>
          </a:lstStyle>
          <a:p>
            <a:pPr>
              <a:defRPr/>
            </a:pPr>
            <a:r>
              <a:rPr lang="en-GB"/>
              <a:t>Last slide small print, including all photo credits, </a:t>
            </a:r>
            <a:r>
              <a:rPr lang="en-GB" err="1"/>
              <a:t>eg</a:t>
            </a:r>
            <a:r>
              <a:rPr lang="en-GB"/>
              <a:t> slide 1: Christian Aid/Elaine </a:t>
            </a:r>
            <a:r>
              <a:rPr lang="en-GB" err="1"/>
              <a:t>Duigenan</a:t>
            </a:r>
            <a:endParaRPr lang="en-GB"/>
          </a:p>
        </p:txBody>
      </p:sp>
      <p:sp>
        <p:nvSpPr>
          <p:cNvPr id="6" name="Slide Number Placeholder 3">
            <a:extLst>
              <a:ext uri="{FF2B5EF4-FFF2-40B4-BE49-F238E27FC236}">
                <a16:creationId xmlns:a16="http://schemas.microsoft.com/office/drawing/2014/main" xmlns="" id="{F5883E1D-6C4D-4741-8ECC-3F1ED0D198B7}"/>
              </a:ext>
            </a:extLst>
          </p:cNvPr>
          <p:cNvSpPr>
            <a:spLocks noGrp="1"/>
          </p:cNvSpPr>
          <p:nvPr>
            <p:ph type="sldNum" sz="quarter" idx="11"/>
          </p:nvPr>
        </p:nvSpPr>
        <p:spPr/>
        <p:txBody>
          <a:bodyPr/>
          <a:lstStyle>
            <a:lvl1pPr>
              <a:defRPr/>
            </a:lvl1pPr>
          </a:lstStyle>
          <a:p>
            <a:pPr>
              <a:defRPr/>
            </a:pPr>
            <a:fld id="{E1A6AD46-BFBF-4512-BFD2-AED234ECDE0F}" type="slidenum">
              <a:rPr lang="en-GB" altLang="en-US"/>
              <a:pPr>
                <a:defRPr/>
              </a:pPr>
              <a:t>‹#›</a:t>
            </a:fld>
            <a:endParaRPr lang="en-GB" altLang="en-US"/>
          </a:p>
        </p:txBody>
      </p:sp>
    </p:spTree>
    <p:extLst>
      <p:ext uri="{BB962C8B-B14F-4D97-AF65-F5344CB8AC3E}">
        <p14:creationId xmlns:p14="http://schemas.microsoft.com/office/powerpoint/2010/main" val="3026459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a:extLst>
              <a:ext uri="{FF2B5EF4-FFF2-40B4-BE49-F238E27FC236}">
                <a16:creationId xmlns:a16="http://schemas.microsoft.com/office/drawing/2014/main" xmlns="" id="{884268C6-C6A8-4079-BFDF-C12C886D3CE0}"/>
              </a:ext>
            </a:extLst>
          </p:cNvPr>
          <p:cNvSpPr>
            <a:spLocks noChangeArrowheads="1"/>
          </p:cNvSpPr>
          <p:nvPr/>
        </p:nvSpPr>
        <p:spPr bwMode="auto">
          <a:xfrm>
            <a:off x="0" y="5853113"/>
            <a:ext cx="9144000" cy="1004887"/>
          </a:xfrm>
          <a:prstGeom prst="rect">
            <a:avLst/>
          </a:prstGeom>
          <a:solidFill>
            <a:srgbClr val="B7B1A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ヒラギノ角ゴ Pro W3" charset="-128"/>
              </a:defRPr>
            </a:lvl1pPr>
            <a:lvl2pPr marL="742950" indent="-285750" eaLnBrk="0" hangingPunct="0">
              <a:defRPr sz="2400">
                <a:solidFill>
                  <a:schemeClr val="tx1"/>
                </a:solidFill>
                <a:latin typeface="Arial" pitchFamily="34" charset="0"/>
                <a:ea typeface="ヒラギノ角ゴ Pro W3" charset="-128"/>
              </a:defRPr>
            </a:lvl2pPr>
            <a:lvl3pPr marL="1143000" indent="-228600" eaLnBrk="0" hangingPunct="0">
              <a:defRPr sz="2400">
                <a:solidFill>
                  <a:schemeClr val="tx1"/>
                </a:solidFill>
                <a:latin typeface="Arial" pitchFamily="34" charset="0"/>
                <a:ea typeface="ヒラギノ角ゴ Pro W3" charset="-128"/>
              </a:defRPr>
            </a:lvl3pPr>
            <a:lvl4pPr marL="1600200" indent="-228600" eaLnBrk="0" hangingPunct="0">
              <a:defRPr sz="2400">
                <a:solidFill>
                  <a:schemeClr val="tx1"/>
                </a:solidFill>
                <a:latin typeface="Arial" pitchFamily="34" charset="0"/>
                <a:ea typeface="ヒラギノ角ゴ Pro W3" charset="-128"/>
              </a:defRPr>
            </a:lvl4pPr>
            <a:lvl5pPr marL="2057400" indent="-228600" eaLnBrk="0" hangingPunct="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eaLnBrk="1" hangingPunct="1">
              <a:defRPr/>
            </a:pPr>
            <a:endParaRPr lang="en-US" altLang="en-US" sz="1800">
              <a:cs typeface="+mn-cs"/>
            </a:endParaRPr>
          </a:p>
        </p:txBody>
      </p:sp>
      <p:pic>
        <p:nvPicPr>
          <p:cNvPr id="1027" name="Picture 20" descr="CA_red_RGB">
            <a:extLst>
              <a:ext uri="{FF2B5EF4-FFF2-40B4-BE49-F238E27FC236}">
                <a16:creationId xmlns:a16="http://schemas.microsoft.com/office/drawing/2014/main" xmlns="" id="{2C309442-F29A-437F-ADC0-FD00AA93D8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6065838"/>
            <a:ext cx="127317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xmlns="" id="{F819D454-E28B-45BD-B12A-8EBE387C3CE1}"/>
              </a:ext>
            </a:extLst>
          </p:cNvPr>
          <p:cNvSpPr>
            <a:spLocks noGrp="1" noChangeArrowheads="1"/>
          </p:cNvSpPr>
          <p:nvPr>
            <p:ph type="title"/>
          </p:nvPr>
        </p:nvSpPr>
        <p:spPr bwMode="auto">
          <a:xfrm>
            <a:off x="454025" y="150813"/>
            <a:ext cx="80041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3" name="Rectangle 3">
            <a:extLst>
              <a:ext uri="{FF2B5EF4-FFF2-40B4-BE49-F238E27FC236}">
                <a16:creationId xmlns:a16="http://schemas.microsoft.com/office/drawing/2014/main" xmlns="" id="{31FD5432-7428-447A-BA43-9576874C179D}"/>
              </a:ext>
            </a:extLst>
          </p:cNvPr>
          <p:cNvSpPr>
            <a:spLocks noGrp="1" noChangeArrowheads="1"/>
          </p:cNvSpPr>
          <p:nvPr>
            <p:ph type="body" idx="1"/>
          </p:nvPr>
        </p:nvSpPr>
        <p:spPr bwMode="auto">
          <a:xfrm>
            <a:off x="468313" y="1557338"/>
            <a:ext cx="798988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9" name="Rectangle 5">
            <a:extLst>
              <a:ext uri="{FF2B5EF4-FFF2-40B4-BE49-F238E27FC236}">
                <a16:creationId xmlns:a16="http://schemas.microsoft.com/office/drawing/2014/main" xmlns="" id="{B821528F-B102-41DE-BBAE-70E182F8031A}"/>
              </a:ext>
            </a:extLst>
          </p:cNvPr>
          <p:cNvSpPr>
            <a:spLocks noGrp="1" noChangeArrowheads="1"/>
          </p:cNvSpPr>
          <p:nvPr>
            <p:ph type="ftr" sz="quarter" idx="3"/>
          </p:nvPr>
        </p:nvSpPr>
        <p:spPr bwMode="auto">
          <a:xfrm>
            <a:off x="1828800" y="6096000"/>
            <a:ext cx="652303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lgn="r" eaLnBrk="1" hangingPunct="1">
              <a:defRPr sz="1200" b="1">
                <a:solidFill>
                  <a:srgbClr val="FF0000"/>
                </a:solidFill>
                <a:latin typeface="Arial" charset="0"/>
                <a:ea typeface="ヒラギノ角ゴ Pro W3" charset="0"/>
                <a:cs typeface="+mn-cs"/>
              </a:defRPr>
            </a:lvl1pPr>
          </a:lstStyle>
          <a:p>
            <a:pPr>
              <a:defRPr/>
            </a:pPr>
            <a:endParaRPr lang="en-GB"/>
          </a:p>
        </p:txBody>
      </p:sp>
      <p:sp>
        <p:nvSpPr>
          <p:cNvPr id="1030" name="Rectangle 6">
            <a:extLst>
              <a:ext uri="{FF2B5EF4-FFF2-40B4-BE49-F238E27FC236}">
                <a16:creationId xmlns:a16="http://schemas.microsoft.com/office/drawing/2014/main" xmlns="" id="{EA33288D-A94A-4EB1-A106-B2AFC85D2BA8}"/>
              </a:ext>
            </a:extLst>
          </p:cNvPr>
          <p:cNvSpPr>
            <a:spLocks noGrp="1" noChangeArrowheads="1"/>
          </p:cNvSpPr>
          <p:nvPr>
            <p:ph type="sldNum" sz="quarter" idx="4"/>
          </p:nvPr>
        </p:nvSpPr>
        <p:spPr bwMode="auto">
          <a:xfrm>
            <a:off x="7754938" y="6399213"/>
            <a:ext cx="10795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lvl1pPr algn="r" eaLnBrk="1" hangingPunct="1">
              <a:defRPr sz="1800" b="1"/>
            </a:lvl1pPr>
          </a:lstStyle>
          <a:p>
            <a:pPr>
              <a:defRPr/>
            </a:pPr>
            <a:fld id="{C11EC1FC-38F5-4A8A-9049-4EAF1C82AFD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Lst>
  <p:hf hdr="0" ftr="0" dt="0"/>
  <p:txStyles>
    <p:titleStyle>
      <a:lvl1pPr algn="l" rtl="0" eaLnBrk="0" fontAlgn="base" hangingPunct="0">
        <a:spcBef>
          <a:spcPct val="0"/>
        </a:spcBef>
        <a:spcAft>
          <a:spcPct val="0"/>
        </a:spcAft>
        <a:defRPr sz="4400">
          <a:solidFill>
            <a:srgbClr val="FF0000"/>
          </a:solidFill>
          <a:latin typeface="+mj-lt"/>
          <a:ea typeface="ヒラギノ角ゴ Pro W3" charset="0"/>
          <a:cs typeface="ヒラギノ角ゴ Pro W3" charset="0"/>
        </a:defRPr>
      </a:lvl1pPr>
      <a:lvl2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fontAlgn="base">
        <a:spcBef>
          <a:spcPct val="0"/>
        </a:spcBef>
        <a:spcAft>
          <a:spcPct val="0"/>
        </a:spcAft>
        <a:defRPr sz="4400" b="1">
          <a:solidFill>
            <a:srgbClr val="FF0000"/>
          </a:solidFill>
          <a:latin typeface="Arial" charset="0"/>
          <a:ea typeface="ヒラギノ角ゴ Pro W3" charset="0"/>
        </a:defRPr>
      </a:lvl6pPr>
      <a:lvl7pPr marL="914400" algn="l" rtl="0" fontAlgn="base">
        <a:spcBef>
          <a:spcPct val="0"/>
        </a:spcBef>
        <a:spcAft>
          <a:spcPct val="0"/>
        </a:spcAft>
        <a:defRPr sz="4400" b="1">
          <a:solidFill>
            <a:srgbClr val="FF0000"/>
          </a:solidFill>
          <a:latin typeface="Arial" charset="0"/>
          <a:ea typeface="ヒラギノ角ゴ Pro W3" charset="0"/>
        </a:defRPr>
      </a:lvl7pPr>
      <a:lvl8pPr marL="1371600" algn="l" rtl="0" fontAlgn="base">
        <a:spcBef>
          <a:spcPct val="0"/>
        </a:spcBef>
        <a:spcAft>
          <a:spcPct val="0"/>
        </a:spcAft>
        <a:defRPr sz="4400" b="1">
          <a:solidFill>
            <a:srgbClr val="FF0000"/>
          </a:solidFill>
          <a:latin typeface="Arial" charset="0"/>
          <a:ea typeface="ヒラギノ角ゴ Pro W3" charset="0"/>
        </a:defRPr>
      </a:lvl8pPr>
      <a:lvl9pPr marL="1828800" algn="l" rtl="0" fontAlgn="base">
        <a:spcBef>
          <a:spcPct val="0"/>
        </a:spcBef>
        <a:spcAft>
          <a:spcPct val="0"/>
        </a:spcAft>
        <a:defRPr sz="4400" b="1">
          <a:solidFill>
            <a:srgbClr val="FF0000"/>
          </a:solidFill>
          <a:latin typeface="Arial" charset="0"/>
          <a:ea typeface="ヒラギノ角ゴ Pro W3" charset="0"/>
        </a:defRPr>
      </a:lvl9pPr>
    </p:titleStyle>
    <p:bodyStyle>
      <a:lvl1pPr marL="711200" indent="-711200" algn="l" rtl="0" eaLnBrk="0" fontAlgn="base" hangingPunct="0">
        <a:spcBef>
          <a:spcPct val="20000"/>
        </a:spcBef>
        <a:spcAft>
          <a:spcPct val="0"/>
        </a:spcAft>
        <a:buClr>
          <a:srgbClr val="FF0000"/>
        </a:buClr>
        <a:buFont typeface="Arial" panose="020B0604020202020204" pitchFamily="34" charset="0"/>
        <a:buBlip>
          <a:blip r:embed="rId10"/>
        </a:buBlip>
        <a:defRPr sz="3200">
          <a:solidFill>
            <a:schemeClr val="tx1"/>
          </a:solidFill>
          <a:latin typeface="+mn-lt"/>
          <a:ea typeface="ヒラギノ角ゴ Pro W3" charset="0"/>
          <a:cs typeface="ヒラギノ角ゴ Pro W3" charset="0"/>
        </a:defRPr>
      </a:lvl1pPr>
      <a:lvl2pPr marL="1277938" indent="-285750" algn="l" rtl="0" eaLnBrk="0" fontAlgn="base" hangingPunct="0">
        <a:spcBef>
          <a:spcPct val="20000"/>
        </a:spcBef>
        <a:spcAft>
          <a:spcPct val="0"/>
        </a:spcAft>
        <a:buClr>
          <a:schemeClr val="bg2"/>
        </a:buClr>
        <a:buFont typeface="Arial" panose="020B0604020202020204" pitchFamily="34" charset="0"/>
        <a:buChar char="■"/>
        <a:defRPr sz="2800">
          <a:solidFill>
            <a:schemeClr val="tx1"/>
          </a:solidFill>
          <a:latin typeface="+mn-lt"/>
          <a:ea typeface="ヒラギノ角ゴ Pro W3" charset="0"/>
          <a:cs typeface="ヒラギノ角ゴ Pro W3" charset="0"/>
        </a:defRPr>
      </a:lvl2pPr>
      <a:lvl3pPr marL="1685925" indent="-228600" algn="l" rtl="0" eaLnBrk="0" fontAlgn="base" hangingPunct="0">
        <a:spcBef>
          <a:spcPct val="20000"/>
        </a:spcBef>
        <a:spcAft>
          <a:spcPct val="0"/>
        </a:spcAft>
        <a:buClr>
          <a:schemeClr val="bg2"/>
        </a:buClr>
        <a:buFont typeface="Arial" panose="020B0604020202020204" pitchFamily="34" charset="0"/>
        <a:buChar char="■"/>
        <a:defRPr sz="2400">
          <a:solidFill>
            <a:schemeClr val="tx1"/>
          </a:solidFill>
          <a:latin typeface="+mn-lt"/>
          <a:ea typeface="ヒラギノ角ゴ Pro W3" charset="0"/>
          <a:cs typeface="ヒラギノ角ゴ Pro W3" charset="0"/>
        </a:defRPr>
      </a:lvl3pPr>
      <a:lvl4pPr marL="2093913" indent="-228600" algn="l" rtl="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mn-lt"/>
          <a:ea typeface="ヒラギノ角ゴ Pro W3" charset="0"/>
          <a:cs typeface="ヒラギノ角ゴ Pro W3" charset="0"/>
        </a:defRPr>
      </a:lvl4pPr>
      <a:lvl5pPr marL="2501900" indent="-228600" algn="l" rtl="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mn-lt"/>
          <a:ea typeface="ヒラギノ角ゴ Pro W3" charset="0"/>
          <a:cs typeface="ヒラギノ角ゴ Pro W3" charset="0"/>
        </a:defRPr>
      </a:lvl5pPr>
      <a:lvl6pPr marL="2959100" indent="-228600" algn="l" rtl="0" fontAlgn="base">
        <a:spcBef>
          <a:spcPct val="20000"/>
        </a:spcBef>
        <a:spcAft>
          <a:spcPct val="0"/>
        </a:spcAft>
        <a:buClr>
          <a:schemeClr val="bg2"/>
        </a:buClr>
        <a:buFont typeface="Arial" charset="0"/>
        <a:buChar char="■"/>
        <a:defRPr sz="2000">
          <a:solidFill>
            <a:schemeClr val="tx1"/>
          </a:solidFill>
          <a:latin typeface="+mn-lt"/>
          <a:ea typeface="+mn-ea"/>
        </a:defRPr>
      </a:lvl6pPr>
      <a:lvl7pPr marL="3416300" indent="-228600" algn="l" rtl="0" fontAlgn="base">
        <a:spcBef>
          <a:spcPct val="20000"/>
        </a:spcBef>
        <a:spcAft>
          <a:spcPct val="0"/>
        </a:spcAft>
        <a:buClr>
          <a:schemeClr val="bg2"/>
        </a:buClr>
        <a:buFont typeface="Arial" charset="0"/>
        <a:buChar char="■"/>
        <a:defRPr sz="2000">
          <a:solidFill>
            <a:schemeClr val="tx1"/>
          </a:solidFill>
          <a:latin typeface="+mn-lt"/>
          <a:ea typeface="+mn-ea"/>
        </a:defRPr>
      </a:lvl7pPr>
      <a:lvl8pPr marL="3873500" indent="-228600" algn="l" rtl="0" fontAlgn="base">
        <a:spcBef>
          <a:spcPct val="20000"/>
        </a:spcBef>
        <a:spcAft>
          <a:spcPct val="0"/>
        </a:spcAft>
        <a:buClr>
          <a:schemeClr val="bg2"/>
        </a:buClr>
        <a:buFont typeface="Arial" charset="0"/>
        <a:buChar char="■"/>
        <a:defRPr sz="2000">
          <a:solidFill>
            <a:schemeClr val="tx1"/>
          </a:solidFill>
          <a:latin typeface="+mn-lt"/>
          <a:ea typeface="+mn-ea"/>
        </a:defRPr>
      </a:lvl8pPr>
      <a:lvl9pPr marL="4330700" indent="-228600" algn="l" rtl="0" fontAlgn="base">
        <a:spcBef>
          <a:spcPct val="20000"/>
        </a:spcBef>
        <a:spcAft>
          <a:spcPct val="0"/>
        </a:spcAft>
        <a:buClr>
          <a:schemeClr val="bg2"/>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7.png"/><Relationship Id="rId6"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jpeg"/><Relationship Id="rId9" Type="http://schemas.openxmlformats.org/officeDocument/2006/relationships/image" Target="../media/image26.png"/><Relationship Id="rId10"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2.jpeg"/><Relationship Id="rId7"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4.jpeg"/><Relationship Id="rId5" Type="http://schemas.openxmlformats.org/officeDocument/2006/relationships/image" Target="../media/image2.png"/><Relationship Id="rId6" Type="http://schemas.openxmlformats.org/officeDocument/2006/relationships/image" Target="../media/image7.png"/><Relationship Id="rId7" Type="http://schemas.openxmlformats.org/officeDocument/2006/relationships/image" Target="../media/image5.png"/><Relationship Id="rId1" Type="http://schemas.openxmlformats.org/officeDocument/2006/relationships/video" Target="https://www.youtube.com/embed/sOHq0MlN3PY" TargetMode="Externa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35" name="Rectangle 19">
            <a:extLst>
              <a:ext uri="{FF2B5EF4-FFF2-40B4-BE49-F238E27FC236}">
                <a16:creationId xmlns:a16="http://schemas.microsoft.com/office/drawing/2014/main" xmlns="" id="{DA7397A6-FDFA-477B-8C4E-4E8E776785A0}"/>
              </a:ext>
            </a:extLst>
          </p:cNvPr>
          <p:cNvSpPr>
            <a:spLocks noChangeArrowheads="1"/>
          </p:cNvSpPr>
          <p:nvPr/>
        </p:nvSpPr>
        <p:spPr bwMode="auto">
          <a:xfrm>
            <a:off x="1277938" y="6570663"/>
            <a:ext cx="7561262"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lstStyle/>
          <a:p>
            <a:pPr algn="r" eaLnBrk="1" hangingPunct="1">
              <a:defRPr/>
            </a:pPr>
            <a:endParaRPr lang="en-GB" sz="1000">
              <a:solidFill>
                <a:srgbClr val="FF0000"/>
              </a:solidFill>
              <a:latin typeface="Arial" charset="0"/>
              <a:ea typeface="ヒラギノ角ゴ Pro W3" charset="0"/>
              <a:cs typeface="+mn-cs"/>
            </a:endParaRPr>
          </a:p>
        </p:txBody>
      </p:sp>
      <p:pic>
        <p:nvPicPr>
          <p:cNvPr id="4099" name="Picture 20" descr="PO r&amp;b vertical small">
            <a:extLst>
              <a:ext uri="{FF2B5EF4-FFF2-40B4-BE49-F238E27FC236}">
                <a16:creationId xmlns:a16="http://schemas.microsoft.com/office/drawing/2014/main" xmlns="" id="{A237BCA0-B347-4107-BAC5-BB612F4AF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752600"/>
            <a:ext cx="1588"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a:extLst>
              <a:ext uri="{FF2B5EF4-FFF2-40B4-BE49-F238E27FC236}">
                <a16:creationId xmlns:a16="http://schemas.microsoft.com/office/drawing/2014/main" xmlns="" id="{93B60AEE-0A38-48C5-B307-C46D817D94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04813"/>
            <a:ext cx="4486275"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a:extLst>
              <a:ext uri="{FF2B5EF4-FFF2-40B4-BE49-F238E27FC236}">
                <a16:creationId xmlns:a16="http://schemas.microsoft.com/office/drawing/2014/main" xmlns="" id="{68EA4441-55A4-4217-8B7A-A5F16AB5CD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2997200"/>
            <a:ext cx="33464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4">
            <a:extLst>
              <a:ext uri="{FF2B5EF4-FFF2-40B4-BE49-F238E27FC236}">
                <a16:creationId xmlns:a16="http://schemas.microsoft.com/office/drawing/2014/main" xmlns="" id="{8F53467F-2546-4CB5-9F79-9B7A0E3F878C}"/>
              </a:ext>
            </a:extLst>
          </p:cNvPr>
          <p:cNvSpPr>
            <a:spLocks noChangeArrowheads="1"/>
          </p:cNvSpPr>
          <p:nvPr/>
        </p:nvSpPr>
        <p:spPr bwMode="auto">
          <a:xfrm>
            <a:off x="2843213" y="5883275"/>
            <a:ext cx="6286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panose="020B0604020202020204" pitchFamily="34" charset="0"/>
              <a:buBlip>
                <a:blip r:embed="rId6"/>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r" eaLnBrk="1" hangingPunct="1">
              <a:spcBef>
                <a:spcPct val="0"/>
              </a:spcBef>
              <a:buClrTx/>
              <a:buFontTx/>
              <a:buNone/>
            </a:pPr>
            <a:r>
              <a:rPr lang="en-GB" altLang="en-US" sz="1800" b="1"/>
              <a:t>Helen Howe, Salt Project Manager</a:t>
            </a:r>
          </a:p>
          <a:p>
            <a:pPr algn="r" eaLnBrk="1" hangingPunct="1">
              <a:spcBef>
                <a:spcPct val="0"/>
              </a:spcBef>
              <a:buClrTx/>
              <a:buFontTx/>
              <a:buNone/>
            </a:pPr>
            <a:r>
              <a:rPr lang="en-GB" altLang="en-US" sz="1800" b="1"/>
              <a:t>Matti Kohonen, Private Sector Policy Advisor</a:t>
            </a:r>
            <a:endParaRPr lang="en-GB" altLang="en-US" sz="1800"/>
          </a:p>
        </p:txBody>
      </p:sp>
      <p:sp>
        <p:nvSpPr>
          <p:cNvPr id="7" name="Rectangle 2">
            <a:extLst>
              <a:ext uri="{FF2B5EF4-FFF2-40B4-BE49-F238E27FC236}">
                <a16:creationId xmlns:a16="http://schemas.microsoft.com/office/drawing/2014/main" xmlns="" id="{305FA696-54E4-4397-B8CC-EF117AFB6080}"/>
              </a:ext>
            </a:extLst>
          </p:cNvPr>
          <p:cNvSpPr txBox="1">
            <a:spLocks noChangeArrowheads="1"/>
          </p:cNvSpPr>
          <p:nvPr/>
        </p:nvSpPr>
        <p:spPr bwMode="auto">
          <a:xfrm>
            <a:off x="754063" y="4379913"/>
            <a:ext cx="8085137"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l" rtl="0" eaLnBrk="0" fontAlgn="base" hangingPunct="0">
              <a:spcBef>
                <a:spcPct val="0"/>
              </a:spcBef>
              <a:spcAft>
                <a:spcPct val="0"/>
              </a:spcAft>
              <a:defRPr sz="4400">
                <a:solidFill>
                  <a:srgbClr val="FF0000"/>
                </a:solidFill>
                <a:latin typeface="+mj-lt"/>
                <a:ea typeface="ヒラギノ角ゴ Pro W3" charset="0"/>
                <a:cs typeface="ヒラギノ角ゴ Pro W3" charset="0"/>
              </a:defRPr>
            </a:lvl1pPr>
            <a:lvl2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fontAlgn="base">
              <a:spcBef>
                <a:spcPct val="0"/>
              </a:spcBef>
              <a:spcAft>
                <a:spcPct val="0"/>
              </a:spcAft>
              <a:defRPr sz="4400" b="1">
                <a:solidFill>
                  <a:srgbClr val="FF0000"/>
                </a:solidFill>
                <a:latin typeface="Arial" charset="0"/>
                <a:ea typeface="ヒラギノ角ゴ Pro W3" charset="0"/>
              </a:defRPr>
            </a:lvl6pPr>
            <a:lvl7pPr marL="914400" algn="l" rtl="0" fontAlgn="base">
              <a:spcBef>
                <a:spcPct val="0"/>
              </a:spcBef>
              <a:spcAft>
                <a:spcPct val="0"/>
              </a:spcAft>
              <a:defRPr sz="4400" b="1">
                <a:solidFill>
                  <a:srgbClr val="FF0000"/>
                </a:solidFill>
                <a:latin typeface="Arial" charset="0"/>
                <a:ea typeface="ヒラギノ角ゴ Pro W3" charset="0"/>
              </a:defRPr>
            </a:lvl7pPr>
            <a:lvl8pPr marL="1371600" algn="l" rtl="0" fontAlgn="base">
              <a:spcBef>
                <a:spcPct val="0"/>
              </a:spcBef>
              <a:spcAft>
                <a:spcPct val="0"/>
              </a:spcAft>
              <a:defRPr sz="4400" b="1">
                <a:solidFill>
                  <a:srgbClr val="FF0000"/>
                </a:solidFill>
                <a:latin typeface="Arial" charset="0"/>
                <a:ea typeface="ヒラギノ角ゴ Pro W3" charset="0"/>
              </a:defRPr>
            </a:lvl8pPr>
            <a:lvl9pPr marL="1828800" algn="l" rtl="0" fontAlgn="base">
              <a:spcBef>
                <a:spcPct val="0"/>
              </a:spcBef>
              <a:spcAft>
                <a:spcPct val="0"/>
              </a:spcAft>
              <a:defRPr sz="4400" b="1">
                <a:solidFill>
                  <a:srgbClr val="FF0000"/>
                </a:solidFill>
                <a:latin typeface="Arial" charset="0"/>
                <a:ea typeface="ヒラギノ角ゴ Pro W3" charset="0"/>
              </a:defRPr>
            </a:lvl9pPr>
          </a:lstStyle>
          <a:p>
            <a:pPr eaLnBrk="1" hangingPunct="1">
              <a:defRPr/>
            </a:pPr>
            <a:r>
              <a:rPr lang="en-GB" kern="0" spc="-50" dirty="0">
                <a:ea typeface="+mj-ea"/>
                <a:cs typeface="+mj-cs"/>
              </a:rPr>
              <a:t>Modern Day Slavery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AF3034-DFBB-4CFF-A3AC-E0039D67AD8F}"/>
              </a:ext>
            </a:extLst>
          </p:cNvPr>
          <p:cNvSpPr>
            <a:spLocks noGrp="1"/>
          </p:cNvSpPr>
          <p:nvPr>
            <p:ph type="title"/>
          </p:nvPr>
        </p:nvSpPr>
        <p:spPr/>
        <p:txBody>
          <a:bodyPr/>
          <a:lstStyle/>
          <a:p>
            <a:pPr>
              <a:defRPr/>
            </a:pPr>
            <a:r>
              <a:rPr lang="en-GB" kern="1200" dirty="0">
                <a:latin typeface="+mn-lt"/>
                <a:ea typeface="+mn-ea"/>
                <a:cs typeface="+mn-cs"/>
              </a:rPr>
              <a:t>ILO indicators of forced labour</a:t>
            </a:r>
          </a:p>
        </p:txBody>
      </p:sp>
      <p:sp>
        <p:nvSpPr>
          <p:cNvPr id="22531" name="Slide Number Placeholder 3">
            <a:extLst>
              <a:ext uri="{FF2B5EF4-FFF2-40B4-BE49-F238E27FC236}">
                <a16:creationId xmlns:a16="http://schemas.microsoft.com/office/drawing/2014/main" xmlns="" id="{9B8FFE5F-03DF-4FEF-9760-604714994058}"/>
              </a:ext>
            </a:extLst>
          </p:cNvPr>
          <p:cNvSpPr txBox="1">
            <a:spLocks/>
          </p:cNvSpPr>
          <p:nvPr/>
        </p:nvSpPr>
        <p:spPr bwMode="auto">
          <a:xfrm>
            <a:off x="7696200" y="5664200"/>
            <a:ext cx="304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pPr>
            <a:fld id="{78A22ECF-70A6-4552-928C-32805C82C245}" type="slidenum">
              <a:rPr lang="en-GB" altLang="en-US" sz="900"/>
              <a:pPr>
                <a:spcBef>
                  <a:spcPct val="0"/>
                </a:spcBef>
                <a:buClrTx/>
                <a:buFontTx/>
                <a:buNone/>
              </a:pPr>
              <a:t>10</a:t>
            </a:fld>
            <a:endParaRPr lang="en-GB" altLang="en-US" sz="900"/>
          </a:p>
        </p:txBody>
      </p:sp>
      <p:sp>
        <p:nvSpPr>
          <p:cNvPr id="7" name="Content Placeholder 2">
            <a:extLst>
              <a:ext uri="{FF2B5EF4-FFF2-40B4-BE49-F238E27FC236}">
                <a16:creationId xmlns:a16="http://schemas.microsoft.com/office/drawing/2014/main" xmlns="" id="{ECF31D6D-81DE-463A-AA24-EE7A84D79197}"/>
              </a:ext>
            </a:extLst>
          </p:cNvPr>
          <p:cNvSpPr>
            <a:spLocks noGrp="1"/>
          </p:cNvSpPr>
          <p:nvPr>
            <p:ph idx="1"/>
          </p:nvPr>
        </p:nvSpPr>
        <p:spPr>
          <a:xfrm>
            <a:off x="3895725" y="1920875"/>
            <a:ext cx="6172200" cy="3394075"/>
          </a:xfrm>
        </p:spPr>
        <p:txBody>
          <a:bodyPr/>
          <a:lstStyle/>
          <a:p>
            <a:pPr>
              <a:defRPr/>
            </a:pPr>
            <a:r>
              <a:rPr lang="en-GB" sz="1800" dirty="0"/>
              <a:t>Abuse of vulnerability</a:t>
            </a:r>
          </a:p>
          <a:p>
            <a:pPr>
              <a:defRPr/>
            </a:pPr>
            <a:r>
              <a:rPr lang="en-GB" sz="1800" dirty="0"/>
              <a:t>Deception</a:t>
            </a:r>
          </a:p>
          <a:p>
            <a:pPr>
              <a:defRPr/>
            </a:pPr>
            <a:r>
              <a:rPr lang="en-GB" sz="1800" dirty="0"/>
              <a:t>Restriction of movement</a:t>
            </a:r>
          </a:p>
          <a:p>
            <a:pPr>
              <a:defRPr/>
            </a:pPr>
            <a:r>
              <a:rPr lang="en-GB" sz="1800" dirty="0"/>
              <a:t>Isolation</a:t>
            </a:r>
          </a:p>
          <a:p>
            <a:pPr>
              <a:defRPr/>
            </a:pPr>
            <a:r>
              <a:rPr lang="en-GB" sz="1800" dirty="0"/>
              <a:t>Physical and sexual violence</a:t>
            </a:r>
          </a:p>
          <a:p>
            <a:pPr>
              <a:defRPr/>
            </a:pPr>
            <a:r>
              <a:rPr lang="en-GB" sz="1800" dirty="0"/>
              <a:t>Intimidation and threats</a:t>
            </a:r>
          </a:p>
          <a:p>
            <a:pPr>
              <a:defRPr/>
            </a:pPr>
            <a:r>
              <a:rPr lang="en-GB" sz="1800" dirty="0"/>
              <a:t>Retention of identity documents</a:t>
            </a:r>
          </a:p>
          <a:p>
            <a:pPr>
              <a:defRPr/>
            </a:pPr>
            <a:r>
              <a:rPr lang="en-GB" sz="1800" dirty="0"/>
              <a:t>Withholding of wages</a:t>
            </a:r>
          </a:p>
          <a:p>
            <a:pPr>
              <a:defRPr/>
            </a:pPr>
            <a:r>
              <a:rPr lang="en-GB" sz="1800" dirty="0"/>
              <a:t>Debt bondage</a:t>
            </a:r>
          </a:p>
          <a:p>
            <a:pPr>
              <a:defRPr/>
            </a:pPr>
            <a:r>
              <a:rPr lang="en-GB" sz="1800" dirty="0"/>
              <a:t>Abusive working and living conditions</a:t>
            </a:r>
          </a:p>
          <a:p>
            <a:pPr>
              <a:defRPr/>
            </a:pPr>
            <a:r>
              <a:rPr lang="en-GB" sz="1800" dirty="0"/>
              <a:t>Excessive overtime</a:t>
            </a:r>
          </a:p>
        </p:txBody>
      </p:sp>
      <p:pic>
        <p:nvPicPr>
          <p:cNvPr id="22533" name="Picture 2">
            <a:extLst>
              <a:ext uri="{FF2B5EF4-FFF2-40B4-BE49-F238E27FC236}">
                <a16:creationId xmlns:a16="http://schemas.microsoft.com/office/drawing/2014/main" xmlns="" id="{7D9923DE-516D-493B-9970-69A969F814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313" y="19939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3AC09A28-E42E-41C8-B45A-78CE28E96D26}"/>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22535" name="Picture 9">
            <a:extLst>
              <a:ext uri="{FF2B5EF4-FFF2-40B4-BE49-F238E27FC236}">
                <a16:creationId xmlns:a16="http://schemas.microsoft.com/office/drawing/2014/main" xmlns="" id="{7BCED724-78EA-4B9E-9B03-29AF61C0FC6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a:extLst>
              <a:ext uri="{FF2B5EF4-FFF2-40B4-BE49-F238E27FC236}">
                <a16:creationId xmlns:a16="http://schemas.microsoft.com/office/drawing/2014/main" xmlns="" id="{C4DB13B2-60E2-481F-8958-30CF93512CD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73E8AD-05B3-4C9E-ABDD-F3DE4B06887A}"/>
              </a:ext>
            </a:extLst>
          </p:cNvPr>
          <p:cNvSpPr>
            <a:spLocks noGrp="1"/>
          </p:cNvSpPr>
          <p:nvPr>
            <p:ph type="title"/>
          </p:nvPr>
        </p:nvSpPr>
        <p:spPr>
          <a:xfrm>
            <a:off x="323850" y="271463"/>
            <a:ext cx="8474075" cy="1069975"/>
          </a:xfrm>
        </p:spPr>
        <p:txBody>
          <a:bodyPr/>
          <a:lstStyle/>
          <a:p>
            <a:pPr>
              <a:defRPr/>
            </a:pPr>
            <a:r>
              <a:rPr lang="en-GB" kern="1200" dirty="0">
                <a:latin typeface="+mn-lt"/>
                <a:ea typeface="+mn-ea"/>
                <a:cs typeface="+mn-cs"/>
              </a:rPr>
              <a:t>How come slavery still happens?</a:t>
            </a:r>
          </a:p>
        </p:txBody>
      </p:sp>
      <p:sp>
        <p:nvSpPr>
          <p:cNvPr id="3" name="Content Placeholder 2">
            <a:extLst>
              <a:ext uri="{FF2B5EF4-FFF2-40B4-BE49-F238E27FC236}">
                <a16:creationId xmlns:a16="http://schemas.microsoft.com/office/drawing/2014/main" xmlns="" id="{9AD0CA6D-4111-496F-8188-DA717ED87D16}"/>
              </a:ext>
            </a:extLst>
          </p:cNvPr>
          <p:cNvSpPr>
            <a:spLocks noGrp="1"/>
          </p:cNvSpPr>
          <p:nvPr>
            <p:ph idx="1"/>
          </p:nvPr>
        </p:nvSpPr>
        <p:spPr>
          <a:xfrm>
            <a:off x="395288" y="1484313"/>
            <a:ext cx="7866062" cy="3395662"/>
          </a:xfrm>
        </p:spPr>
        <p:txBody>
          <a:bodyPr/>
          <a:lstStyle/>
          <a:p>
            <a:pPr>
              <a:defRPr/>
            </a:pPr>
            <a:r>
              <a:rPr lang="en-GB" sz="2400" dirty="0"/>
              <a:t>People who are poor, and also poorly educated and unskilled, tend to be most at risk of becoming trapped in slave labour</a:t>
            </a:r>
            <a:br>
              <a:rPr lang="en-GB" sz="2400" dirty="0"/>
            </a:br>
            <a:endParaRPr lang="en-GB" sz="2400" dirty="0"/>
          </a:p>
          <a:p>
            <a:pPr>
              <a:defRPr/>
            </a:pPr>
            <a:r>
              <a:rPr lang="en-GB" sz="2400" dirty="0"/>
              <a:t>Risks are particularly high in kinds of work requiring low levels of education, for example unskilled work in agriculture, fishing, domestic work, manufacturing, and the informal sector generally</a:t>
            </a:r>
            <a:br>
              <a:rPr lang="en-GB" sz="2400" dirty="0"/>
            </a:br>
            <a:endParaRPr lang="en-GB" sz="2400" dirty="0"/>
          </a:p>
          <a:p>
            <a:pPr>
              <a:defRPr/>
            </a:pPr>
            <a:r>
              <a:rPr lang="en-GB" sz="2400" dirty="0"/>
              <a:t>44% of people trapped in slave labour are migrants</a:t>
            </a:r>
          </a:p>
        </p:txBody>
      </p:sp>
      <p:sp>
        <p:nvSpPr>
          <p:cNvPr id="4" name="Rectangle 3">
            <a:extLst>
              <a:ext uri="{FF2B5EF4-FFF2-40B4-BE49-F238E27FC236}">
                <a16:creationId xmlns:a16="http://schemas.microsoft.com/office/drawing/2014/main" xmlns="" id="{5AECB066-C1F2-4346-8932-C07EB1B375FA}"/>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24581" name="Picture 9">
            <a:extLst>
              <a:ext uri="{FF2B5EF4-FFF2-40B4-BE49-F238E27FC236}">
                <a16:creationId xmlns:a16="http://schemas.microsoft.com/office/drawing/2014/main" xmlns="" id="{57F58E32-F4EE-4B00-8838-87B2F44B2A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a:extLst>
              <a:ext uri="{FF2B5EF4-FFF2-40B4-BE49-F238E27FC236}">
                <a16:creationId xmlns:a16="http://schemas.microsoft.com/office/drawing/2014/main" xmlns="" id="{31071041-3C67-4C08-9A5B-577954602E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5AF431C3-9AAD-4AF1-B800-162BEA6A71FA}"/>
              </a:ext>
            </a:extLst>
          </p:cNvPr>
          <p:cNvGraphicFramePr>
            <a:graphicFrameLocks noGrp="1"/>
          </p:cNvGraphicFramePr>
          <p:nvPr/>
        </p:nvGraphicFramePr>
        <p:xfrm>
          <a:off x="468313" y="1363663"/>
          <a:ext cx="8207375" cy="6372251"/>
        </p:xfrm>
        <a:graphic>
          <a:graphicData uri="http://schemas.openxmlformats.org/drawingml/2006/table">
            <a:tbl>
              <a:tblPr firstRow="1" bandRow="1">
                <a:tableStyleId>{5C22544A-7EE6-4342-B048-85BDC9FD1C3A}</a:tableStyleId>
              </a:tblPr>
              <a:tblGrid>
                <a:gridCol w="8207375">
                  <a:extLst>
                    <a:ext uri="{9D8B030D-6E8A-4147-A177-3AD203B41FA5}">
                      <a16:colId xmlns:a16="http://schemas.microsoft.com/office/drawing/2014/main" xmlns="" val="3069287638"/>
                    </a:ext>
                  </a:extLst>
                </a:gridCol>
              </a:tblGrid>
              <a:tr h="3779487">
                <a:tc>
                  <a:txBody>
                    <a:bodyPr/>
                    <a:lstStyle/>
                    <a:p>
                      <a:pPr marL="711200" indent="-711200" algn="l" rtl="0" eaLnBrk="0" fontAlgn="base" hangingPunct="0">
                        <a:lnSpc>
                          <a:spcPct val="90000"/>
                        </a:lnSpc>
                        <a:spcBef>
                          <a:spcPct val="20000"/>
                        </a:spcBef>
                        <a:spcAft>
                          <a:spcPct val="0"/>
                        </a:spcAft>
                        <a:buClr>
                          <a:srgbClr val="FF0000"/>
                        </a:buClr>
                        <a:buFont typeface="Arial" panose="020B0604020202020204" pitchFamily="34" charset="0"/>
                        <a:buBlip>
                          <a:blip r:embed="rId3"/>
                        </a:buBlip>
                        <a:defRPr/>
                      </a:pPr>
                      <a:r>
                        <a:rPr lang="en-US" altLang="en-US" sz="2800" b="0" dirty="0">
                          <a:solidFill>
                            <a:schemeClr val="tx1"/>
                          </a:solidFill>
                          <a:latin typeface="+mn-lt"/>
                          <a:ea typeface="ヒラギノ角ゴ Pro W3" charset="0"/>
                          <a:cs typeface="ヒラギノ角ゴ Pro W3" charset="0"/>
                        </a:rPr>
                        <a:t>Modern Day Slavery Act 2015</a:t>
                      </a:r>
                    </a:p>
                    <a:p>
                      <a:pPr marL="711200" marR="0" lvl="0" indent="-711200" algn="l" defTabSz="457200" rtl="0" eaLnBrk="0" fontAlgn="base" latinLnBrk="0" hangingPunct="0">
                        <a:lnSpc>
                          <a:spcPct val="90000"/>
                        </a:lnSpc>
                        <a:spcBef>
                          <a:spcPct val="20000"/>
                        </a:spcBef>
                        <a:spcAft>
                          <a:spcPct val="0"/>
                        </a:spcAft>
                        <a:buClr>
                          <a:srgbClr val="FF0000"/>
                        </a:buClr>
                        <a:buSzTx/>
                        <a:buFont typeface="Arial" panose="020B0604020202020204" pitchFamily="34" charset="0"/>
                        <a:buBlip>
                          <a:blip r:embed="rId3"/>
                        </a:buBlip>
                        <a:tabLst/>
                        <a:defRPr/>
                      </a:pPr>
                      <a:r>
                        <a:rPr lang="en-GB" sz="2800" b="0" dirty="0">
                          <a:solidFill>
                            <a:schemeClr val="tx1"/>
                          </a:solidFill>
                          <a:latin typeface="+mn-lt"/>
                          <a:ea typeface="ヒラギノ角ゴ Pro W3" charset="0"/>
                          <a:cs typeface="ヒラギノ角ゴ Pro W3" charset="0"/>
                        </a:rPr>
                        <a:t>Corporate Human Rights Benchmark (CHRB)</a:t>
                      </a:r>
                    </a:p>
                    <a:p>
                      <a:pPr marL="711200" marR="0" lvl="0" indent="-711200" algn="l" defTabSz="457200" rtl="0" eaLnBrk="0" fontAlgn="base" latinLnBrk="0" hangingPunct="0">
                        <a:lnSpc>
                          <a:spcPct val="90000"/>
                        </a:lnSpc>
                        <a:spcBef>
                          <a:spcPct val="20000"/>
                        </a:spcBef>
                        <a:spcAft>
                          <a:spcPct val="0"/>
                        </a:spcAft>
                        <a:buClr>
                          <a:srgbClr val="FF0000"/>
                        </a:buClr>
                        <a:buSzTx/>
                        <a:buFont typeface="Arial" panose="020B0604020202020204" pitchFamily="34" charset="0"/>
                        <a:buBlip>
                          <a:blip r:embed="rId3"/>
                        </a:buBlip>
                        <a:tabLst/>
                        <a:defRPr/>
                      </a:pPr>
                      <a:r>
                        <a:rPr lang="en-GB" sz="2800" b="0" dirty="0">
                          <a:solidFill>
                            <a:schemeClr val="tx1"/>
                          </a:solidFill>
                          <a:latin typeface="+mn-lt"/>
                          <a:ea typeface="ヒラギノ角ゴ Pro W3" charset="0"/>
                          <a:cs typeface="ヒラギノ角ゴ Pro W3" charset="0"/>
                        </a:rPr>
                        <a:t>UN Guiding Principles on Human Rights Reporting Framework</a:t>
                      </a:r>
                    </a:p>
                    <a:p>
                      <a:pPr marL="711200" marR="0" lvl="0" indent="-711200" algn="l" defTabSz="457200" rtl="0" eaLnBrk="0" fontAlgn="base" latinLnBrk="0" hangingPunct="0">
                        <a:lnSpc>
                          <a:spcPct val="90000"/>
                        </a:lnSpc>
                        <a:spcBef>
                          <a:spcPct val="20000"/>
                        </a:spcBef>
                        <a:spcAft>
                          <a:spcPct val="0"/>
                        </a:spcAft>
                        <a:buClr>
                          <a:srgbClr val="FF0000"/>
                        </a:buClr>
                        <a:buSzTx/>
                        <a:buFont typeface="Arial" panose="020B0604020202020204" pitchFamily="34" charset="0"/>
                        <a:buBlip>
                          <a:blip r:embed="rId3"/>
                        </a:buBlip>
                        <a:tabLst/>
                        <a:defRPr/>
                      </a:pPr>
                      <a:r>
                        <a:rPr lang="en-GB" sz="2800" b="0" dirty="0">
                          <a:solidFill>
                            <a:schemeClr val="tx1"/>
                          </a:solidFill>
                          <a:latin typeface="+mn-lt"/>
                          <a:ea typeface="ヒラギノ角ゴ Pro W3" charset="0"/>
                          <a:cs typeface="ヒラギノ角ゴ Pro W3" charset="0"/>
                        </a:rPr>
                        <a:t>EU Social and Environmental Reporting Regulations</a:t>
                      </a:r>
                    </a:p>
                    <a:p>
                      <a:pPr marL="711200" marR="0" lvl="0" indent="-711200" algn="l" defTabSz="457200" rtl="0" eaLnBrk="0" fontAlgn="base" latinLnBrk="0" hangingPunct="0">
                        <a:lnSpc>
                          <a:spcPct val="90000"/>
                        </a:lnSpc>
                        <a:spcBef>
                          <a:spcPct val="20000"/>
                        </a:spcBef>
                        <a:spcAft>
                          <a:spcPct val="0"/>
                        </a:spcAft>
                        <a:buClr>
                          <a:srgbClr val="FF0000"/>
                        </a:buClr>
                        <a:buSzTx/>
                        <a:buFont typeface="Arial" panose="020B0604020202020204" pitchFamily="34" charset="0"/>
                        <a:buBlip>
                          <a:blip r:embed="rId3"/>
                        </a:buBlip>
                        <a:tabLst/>
                        <a:defRPr/>
                      </a:pPr>
                      <a:r>
                        <a:rPr lang="en-GB" sz="2800" b="0" dirty="0">
                          <a:solidFill>
                            <a:schemeClr val="tx1"/>
                          </a:solidFill>
                          <a:latin typeface="+mn-lt"/>
                          <a:ea typeface="ヒラギノ角ゴ Pro W3" charset="0"/>
                          <a:cs typeface="ヒラギノ角ゴ Pro W3" charset="0"/>
                        </a:rPr>
                        <a:t>UN Sustainable Development Goals</a:t>
                      </a:r>
                    </a:p>
                    <a:p>
                      <a:pPr marL="342900" marR="0" lvl="0" indent="-3429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GB" sz="2400" b="1" u="sng" dirty="0"/>
                    </a:p>
                    <a:p>
                      <a:pPr marL="342900" indent="-342900" eaLnBrk="1" hangingPunct="1">
                        <a:lnSpc>
                          <a:spcPct val="90000"/>
                        </a:lnSpc>
                        <a:buFont typeface="Arial" panose="020B0604020202020204" pitchFamily="34" charset="0"/>
                        <a:buChar char="•"/>
                        <a:defRPr/>
                      </a:pPr>
                      <a:endParaRPr lang="en-US" altLang="en-US" sz="2400" b="0" dirty="0">
                        <a:solidFill>
                          <a:schemeClr val="tx1"/>
                        </a:solidFill>
                        <a:latin typeface="+mn-lt"/>
                        <a:ea typeface="ヒラギノ角ゴ Pro W3" pitchFamily="1" charset="-128"/>
                      </a:endParaRPr>
                    </a:p>
                  </a:txBody>
                  <a:tcPr marL="91420" marR="91420" marT="45713" marB="45713">
                    <a:noFill/>
                  </a:tcPr>
                </a:tc>
                <a:extLst>
                  <a:ext uri="{0D108BD9-81ED-4DB2-BD59-A6C34878D82A}">
                    <a16:rowId xmlns:a16="http://schemas.microsoft.com/office/drawing/2014/main" xmlns="" val="1672010447"/>
                  </a:ext>
                </a:extLst>
              </a:tr>
              <a:tr h="457184">
                <a:tc>
                  <a:txBody>
                    <a:bodyPr/>
                    <a:lstStyle/>
                    <a:p>
                      <a:pPr marL="342900" indent="-342900">
                        <a:buFont typeface="Arial" panose="020B0604020202020204" pitchFamily="34" charset="0"/>
                        <a:buChar char="•"/>
                      </a:pPr>
                      <a:endParaRPr lang="en-GB" sz="2400" b="0" dirty="0">
                        <a:solidFill>
                          <a:schemeClr val="tx1"/>
                        </a:solidFill>
                        <a:latin typeface="+mn-lt"/>
                      </a:endParaRPr>
                    </a:p>
                  </a:txBody>
                  <a:tcPr marL="91420" marR="91420" marT="45713" marB="45713">
                    <a:noFill/>
                  </a:tcPr>
                </a:tc>
                <a:extLst>
                  <a:ext uri="{0D108BD9-81ED-4DB2-BD59-A6C34878D82A}">
                    <a16:rowId xmlns:a16="http://schemas.microsoft.com/office/drawing/2014/main" xmlns="" val="3362918993"/>
                  </a:ext>
                </a:extLst>
              </a:tr>
              <a:tr h="420608">
                <a:tc>
                  <a:txBody>
                    <a:bodyPr/>
                    <a:lstStyle/>
                    <a:p>
                      <a:pPr lvl="1" eaLnBrk="1" hangingPunct="1">
                        <a:lnSpc>
                          <a:spcPct val="90000"/>
                        </a:lnSpc>
                        <a:buFont typeface="Arial" panose="020B0604020202020204" pitchFamily="34" charset="0"/>
                        <a:buChar char="•"/>
                        <a:defRPr/>
                      </a:pPr>
                      <a:endParaRPr lang="en-US" altLang="en-US" sz="2400" b="0" dirty="0">
                        <a:solidFill>
                          <a:schemeClr val="tx1"/>
                        </a:solidFill>
                        <a:latin typeface="+mn-lt"/>
                        <a:ea typeface="ヒラギノ角ゴ Pro W3" pitchFamily="1" charset="-128"/>
                      </a:endParaRPr>
                    </a:p>
                  </a:txBody>
                  <a:tcPr marL="91420" marR="91420" marT="45713" marB="45713">
                    <a:noFill/>
                  </a:tcPr>
                </a:tc>
                <a:extLst>
                  <a:ext uri="{0D108BD9-81ED-4DB2-BD59-A6C34878D82A}">
                    <a16:rowId xmlns:a16="http://schemas.microsoft.com/office/drawing/2014/main" xmlns="" val="2131397440"/>
                  </a:ext>
                </a:extLst>
              </a:tr>
              <a:tr h="481826">
                <a:tc>
                  <a:txBody>
                    <a:bodyPr/>
                    <a:lstStyle/>
                    <a:p>
                      <a:pPr marL="342900" indent="-342900">
                        <a:buFont typeface="Arial" panose="020B0604020202020204" pitchFamily="34" charset="0"/>
                        <a:buChar char="•"/>
                      </a:pPr>
                      <a:endParaRPr lang="en-GB" sz="2400" b="0" dirty="0">
                        <a:solidFill>
                          <a:srgbClr val="FF0000"/>
                        </a:solidFill>
                        <a:latin typeface="+mn-lt"/>
                      </a:endParaRPr>
                    </a:p>
                  </a:txBody>
                  <a:tcPr marL="91420" marR="91420" marT="45713" marB="45713">
                    <a:noFill/>
                  </a:tcPr>
                </a:tc>
                <a:extLst>
                  <a:ext uri="{0D108BD9-81ED-4DB2-BD59-A6C34878D82A}">
                    <a16:rowId xmlns:a16="http://schemas.microsoft.com/office/drawing/2014/main" xmlns="" val="1682123415"/>
                  </a:ext>
                </a:extLst>
              </a:tr>
              <a:tr h="420608">
                <a:tc>
                  <a:txBody>
                    <a:bodyPr/>
                    <a:lstStyle/>
                    <a:p>
                      <a:pPr lvl="1" eaLnBrk="1" hangingPunct="1">
                        <a:lnSpc>
                          <a:spcPct val="90000"/>
                        </a:lnSpc>
                        <a:buFont typeface="Arial" panose="020B0604020202020204" pitchFamily="34" charset="0"/>
                        <a:buChar char="•"/>
                        <a:defRPr/>
                      </a:pPr>
                      <a:endParaRPr lang="en-GB" sz="2400" b="0" dirty="0">
                        <a:solidFill>
                          <a:schemeClr val="tx1"/>
                        </a:solidFill>
                        <a:latin typeface="+mn-lt"/>
                      </a:endParaRPr>
                    </a:p>
                  </a:txBody>
                  <a:tcPr marL="91420" marR="91420" marT="45713" marB="45713">
                    <a:noFill/>
                  </a:tcPr>
                </a:tc>
                <a:extLst>
                  <a:ext uri="{0D108BD9-81ED-4DB2-BD59-A6C34878D82A}">
                    <a16:rowId xmlns:a16="http://schemas.microsoft.com/office/drawing/2014/main" xmlns="" val="2742203851"/>
                  </a:ext>
                </a:extLst>
              </a:tr>
              <a:tr h="812513">
                <a:tc>
                  <a:txBody>
                    <a:bodyPr/>
                    <a:lstStyle/>
                    <a:p>
                      <a:pPr lvl="1" eaLnBrk="1" hangingPunct="1">
                        <a:lnSpc>
                          <a:spcPct val="90000"/>
                        </a:lnSpc>
                        <a:buFont typeface="Arial" panose="020B0604020202020204" pitchFamily="34" charset="0"/>
                        <a:buChar char="•"/>
                        <a:defRPr/>
                      </a:pPr>
                      <a:endParaRPr lang="en-US" altLang="en-US" sz="2400" b="0" dirty="0">
                        <a:solidFill>
                          <a:schemeClr val="tx1"/>
                        </a:solidFill>
                        <a:latin typeface="+mn-lt"/>
                        <a:ea typeface="ヒラギノ角ゴ Pro W3" pitchFamily="1" charset="-128"/>
                      </a:endParaRPr>
                    </a:p>
                  </a:txBody>
                  <a:tcPr marL="91420" marR="91420" marT="45713" marB="45713">
                    <a:noFill/>
                  </a:tcPr>
                </a:tc>
                <a:extLst>
                  <a:ext uri="{0D108BD9-81ED-4DB2-BD59-A6C34878D82A}">
                    <a16:rowId xmlns:a16="http://schemas.microsoft.com/office/drawing/2014/main" xmlns="" val="3460878771"/>
                  </a:ext>
                </a:extLst>
              </a:tr>
            </a:tbl>
          </a:graphicData>
        </a:graphic>
      </p:graphicFrame>
      <p:sp>
        <p:nvSpPr>
          <p:cNvPr id="155650" name="Rectangle 2">
            <a:extLst>
              <a:ext uri="{FF2B5EF4-FFF2-40B4-BE49-F238E27FC236}">
                <a16:creationId xmlns:a16="http://schemas.microsoft.com/office/drawing/2014/main" xmlns="" id="{DD55EA0E-8D72-49AC-942D-67052FBD4622}"/>
              </a:ext>
            </a:extLst>
          </p:cNvPr>
          <p:cNvSpPr>
            <a:spLocks noGrp="1" noChangeArrowheads="1"/>
          </p:cNvSpPr>
          <p:nvPr>
            <p:ph type="title"/>
          </p:nvPr>
        </p:nvSpPr>
        <p:spPr>
          <a:xfrm>
            <a:off x="250825" y="260350"/>
            <a:ext cx="8799513" cy="1069975"/>
          </a:xfrm>
        </p:spPr>
        <p:txBody>
          <a:bodyPr/>
          <a:lstStyle/>
          <a:p>
            <a:pPr eaLnBrk="1" hangingPunct="1">
              <a:defRPr/>
            </a:pPr>
            <a:r>
              <a:rPr lang="en-GB" spc="-50" dirty="0">
                <a:ea typeface="+mj-ea"/>
                <a:cs typeface="+mj-cs"/>
              </a:rPr>
              <a:t>Modern Day Slavery:  Response</a:t>
            </a:r>
          </a:p>
        </p:txBody>
      </p:sp>
      <p:sp>
        <p:nvSpPr>
          <p:cNvPr id="5" name="Slide Number Placeholder 4">
            <a:extLst>
              <a:ext uri="{FF2B5EF4-FFF2-40B4-BE49-F238E27FC236}">
                <a16:creationId xmlns:a16="http://schemas.microsoft.com/office/drawing/2014/main" xmlns="" id="{1BBB5FE9-8D54-48C2-BD14-9C47EDCBC2FD}"/>
              </a:ext>
            </a:extLst>
          </p:cNvPr>
          <p:cNvSpPr>
            <a:spLocks noGrp="1"/>
          </p:cNvSpPr>
          <p:nvPr>
            <p:ph type="sldNum" sz="quarter" idx="11"/>
          </p:nvPr>
        </p:nvSpPr>
        <p:spPr/>
        <p:txBody>
          <a:bodyPr/>
          <a:lstStyle>
            <a:lvl1pPr eaLnBrk="0" hangingPunct="0">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defRPr/>
            </a:pPr>
            <a:fld id="{227AA8C1-08B6-43CB-A432-4ED00E87B278}" type="slidenum">
              <a:rPr lang="en-GB" altLang="en-US" sz="2200" b="0" smtClean="0"/>
              <a:pPr eaLnBrk="1" hangingPunct="1">
                <a:spcBef>
                  <a:spcPct val="0"/>
                </a:spcBef>
                <a:buClrTx/>
                <a:buFontTx/>
                <a:buNone/>
                <a:defRPr/>
              </a:pPr>
              <a:t>12</a:t>
            </a:fld>
            <a:endParaRPr lang="en-GB" altLang="en-US" sz="2200" b="0"/>
          </a:p>
        </p:txBody>
      </p:sp>
      <p:sp>
        <p:nvSpPr>
          <p:cNvPr id="7" name="Rectangle 6">
            <a:extLst>
              <a:ext uri="{FF2B5EF4-FFF2-40B4-BE49-F238E27FC236}">
                <a16:creationId xmlns:a16="http://schemas.microsoft.com/office/drawing/2014/main" xmlns="" id="{330190F8-0A1B-431C-8462-053B646E94F4}"/>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sz="2200">
              <a:solidFill>
                <a:srgbClr val="000000"/>
              </a:solidFill>
              <a:latin typeface="Arial" charset="0"/>
              <a:ea typeface="ヒラギノ角ゴ Pro W3" charset="0"/>
              <a:cs typeface="+mn-cs"/>
            </a:endParaRPr>
          </a:p>
        </p:txBody>
      </p:sp>
      <p:pic>
        <p:nvPicPr>
          <p:cNvPr id="26645" name="Picture 7">
            <a:extLst>
              <a:ext uri="{FF2B5EF4-FFF2-40B4-BE49-F238E27FC236}">
                <a16:creationId xmlns:a16="http://schemas.microsoft.com/office/drawing/2014/main" xmlns="" id="{94CC1750-389D-4B82-9DB2-ECA9C4653E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Picture 8">
            <a:extLst>
              <a:ext uri="{FF2B5EF4-FFF2-40B4-BE49-F238E27FC236}">
                <a16:creationId xmlns:a16="http://schemas.microsoft.com/office/drawing/2014/main" xmlns="" id="{AD7C79C1-2A9F-46D9-A130-BC73B9F042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05488"/>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F882A-3360-476E-926A-7D833605A426}"/>
              </a:ext>
            </a:extLst>
          </p:cNvPr>
          <p:cNvSpPr>
            <a:spLocks noGrp="1"/>
          </p:cNvSpPr>
          <p:nvPr>
            <p:ph type="title"/>
          </p:nvPr>
        </p:nvSpPr>
        <p:spPr>
          <a:xfrm>
            <a:off x="395288" y="198438"/>
            <a:ext cx="8004175" cy="1069975"/>
          </a:xfrm>
        </p:spPr>
        <p:txBody>
          <a:bodyPr/>
          <a:lstStyle/>
          <a:p>
            <a:pPr eaLnBrk="1" hangingPunct="1">
              <a:defRPr/>
            </a:pPr>
            <a:r>
              <a:rPr lang="en-GB" spc="-50" dirty="0">
                <a:ea typeface="+mj-ea"/>
                <a:cs typeface="+mj-cs"/>
              </a:rPr>
              <a:t>Key risk areas for companies</a:t>
            </a:r>
          </a:p>
        </p:txBody>
      </p:sp>
      <p:pic>
        <p:nvPicPr>
          <p:cNvPr id="28675" name="Picture 6">
            <a:extLst>
              <a:ext uri="{FF2B5EF4-FFF2-40B4-BE49-F238E27FC236}">
                <a16:creationId xmlns:a16="http://schemas.microsoft.com/office/drawing/2014/main" xmlns="" id="{92E9EB9C-C72A-4D5C-9BC6-B42F1074E5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435225"/>
            <a:ext cx="4141788"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AF35AA59-1FF4-4CD8-8BF2-C713DFAF8EDA}"/>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28677" name="Picture 9">
            <a:extLst>
              <a:ext uri="{FF2B5EF4-FFF2-40B4-BE49-F238E27FC236}">
                <a16:creationId xmlns:a16="http://schemas.microsoft.com/office/drawing/2014/main" xmlns="" id="{1BFC0DA5-ACE6-4F5D-840B-43D9A5CFF0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0">
            <a:extLst>
              <a:ext uri="{FF2B5EF4-FFF2-40B4-BE49-F238E27FC236}">
                <a16:creationId xmlns:a16="http://schemas.microsoft.com/office/drawing/2014/main" xmlns="" id="{CC1A40D1-847B-4989-A2FE-C91D28DAC07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2">
            <a:extLst>
              <a:ext uri="{FF2B5EF4-FFF2-40B4-BE49-F238E27FC236}">
                <a16:creationId xmlns:a16="http://schemas.microsoft.com/office/drawing/2014/main" xmlns="" id="{D6AE9A1E-5C6B-4792-9AA6-F8F9849EA777}"/>
              </a:ext>
            </a:extLst>
          </p:cNvPr>
          <p:cNvSpPr>
            <a:spLocks noChangeArrowheads="1"/>
          </p:cNvSpPr>
          <p:nvPr/>
        </p:nvSpPr>
        <p:spPr bwMode="auto">
          <a:xfrm>
            <a:off x="5076825" y="2492375"/>
            <a:ext cx="1008063" cy="7921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6"/>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pic>
        <p:nvPicPr>
          <p:cNvPr id="28680" name="Picture 7">
            <a:extLst>
              <a:ext uri="{FF2B5EF4-FFF2-40B4-BE49-F238E27FC236}">
                <a16:creationId xmlns:a16="http://schemas.microsoft.com/office/drawing/2014/main" xmlns="" id="{ECE2629C-ECEA-4DF4-8383-9F2B8A7ABC7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9388" y="1412875"/>
            <a:ext cx="5353050"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3">
            <a:extLst>
              <a:ext uri="{FF2B5EF4-FFF2-40B4-BE49-F238E27FC236}">
                <a16:creationId xmlns:a16="http://schemas.microsoft.com/office/drawing/2014/main" xmlns="" id="{E5084AE2-8110-4D41-89BD-27901AF727B4}"/>
              </a:ext>
            </a:extLst>
          </p:cNvPr>
          <p:cNvSpPr txBox="1">
            <a:spLocks noChangeArrowheads="1"/>
          </p:cNvSpPr>
          <p:nvPr/>
        </p:nvSpPr>
        <p:spPr bwMode="auto">
          <a:xfrm>
            <a:off x="5940425" y="1916113"/>
            <a:ext cx="1152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panose="020B0604020202020204" pitchFamily="34" charset="0"/>
              <a:buBlip>
                <a:blip r:embed="rId6"/>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pPr>
            <a:r>
              <a:rPr lang="en-GB" altLang="en-US" sz="1200"/>
              <a:t>Key barriers for companies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F2B5B6-86B0-44B1-8FD9-5C19D9780F77}"/>
              </a:ext>
            </a:extLst>
          </p:cNvPr>
          <p:cNvSpPr>
            <a:spLocks noGrp="1"/>
          </p:cNvSpPr>
          <p:nvPr>
            <p:ph type="title"/>
          </p:nvPr>
        </p:nvSpPr>
        <p:spPr>
          <a:xfrm>
            <a:off x="454025" y="414338"/>
            <a:ext cx="8004175" cy="1069975"/>
          </a:xfrm>
        </p:spPr>
        <p:txBody>
          <a:bodyPr/>
          <a:lstStyle/>
          <a:p>
            <a:pPr eaLnBrk="1" hangingPunct="1">
              <a:defRPr/>
            </a:pPr>
            <a:r>
              <a:rPr lang="en-GB" spc="-50" dirty="0">
                <a:ea typeface="+mj-ea"/>
                <a:cs typeface="+mj-cs"/>
              </a:rPr>
              <a:t>The Modern Slavery Act has been a game changer</a:t>
            </a:r>
          </a:p>
        </p:txBody>
      </p:sp>
      <p:sp>
        <p:nvSpPr>
          <p:cNvPr id="4" name="Rectangle 3">
            <a:extLst>
              <a:ext uri="{FF2B5EF4-FFF2-40B4-BE49-F238E27FC236}">
                <a16:creationId xmlns:a16="http://schemas.microsoft.com/office/drawing/2014/main" xmlns="" id="{DD5F17F8-043C-4AB6-BBAA-2F622C847934}"/>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30724" name="Picture 9">
            <a:extLst>
              <a:ext uri="{FF2B5EF4-FFF2-40B4-BE49-F238E27FC236}">
                <a16:creationId xmlns:a16="http://schemas.microsoft.com/office/drawing/2014/main" xmlns="" id="{D11487D1-6E13-48D9-8459-C6AEF89070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a:extLst>
              <a:ext uri="{FF2B5EF4-FFF2-40B4-BE49-F238E27FC236}">
                <a16:creationId xmlns:a16="http://schemas.microsoft.com/office/drawing/2014/main" xmlns="" id="{B3CCF6ED-D537-40C8-8C2F-6E8C9A76CD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xmlns="" id="{09E0BAC4-95A1-497A-94EF-11EABCC728BA}"/>
              </a:ext>
            </a:extLst>
          </p:cNvPr>
          <p:cNvSpPr>
            <a:spLocks noGrp="1"/>
          </p:cNvSpPr>
          <p:nvPr>
            <p:ph idx="1"/>
          </p:nvPr>
        </p:nvSpPr>
        <p:spPr>
          <a:xfrm>
            <a:off x="468313" y="1773238"/>
            <a:ext cx="8459787" cy="3960812"/>
          </a:xfrm>
        </p:spPr>
        <p:txBody>
          <a:bodyPr/>
          <a:lstStyle/>
          <a:p>
            <a:pPr marL="0" indent="0">
              <a:buFont typeface="Arial" panose="020B0604020202020204" pitchFamily="34" charset="0"/>
              <a:buNone/>
              <a:defRPr/>
            </a:pPr>
            <a:r>
              <a:rPr lang="en-GB" sz="2400" dirty="0"/>
              <a:t>Seeing lots of action in companies since UK Act was introduced:</a:t>
            </a:r>
          </a:p>
          <a:p>
            <a:pPr>
              <a:buFont typeface="Arial" panose="020B0604020202020204" pitchFamily="34" charset="0"/>
              <a:buChar char="•"/>
              <a:defRPr/>
            </a:pPr>
            <a:r>
              <a:rPr lang="en-GB" sz="2400" dirty="0"/>
              <a:t>Twice as many CEOs actively involved </a:t>
            </a:r>
          </a:p>
          <a:p>
            <a:pPr>
              <a:buFont typeface="Arial" panose="020B0604020202020204" pitchFamily="34" charset="0"/>
              <a:buChar char="•"/>
              <a:defRPr/>
            </a:pPr>
            <a:r>
              <a:rPr lang="en-GB" sz="2400" dirty="0"/>
              <a:t>Training and awareness for board members (67%)</a:t>
            </a:r>
          </a:p>
          <a:p>
            <a:pPr>
              <a:buFont typeface="Arial" panose="020B0604020202020204" pitchFamily="34" charset="0"/>
              <a:buChar char="•"/>
              <a:defRPr/>
            </a:pPr>
            <a:r>
              <a:rPr lang="en-GB" sz="2400" dirty="0"/>
              <a:t>Carrying out risk assessments (45%)</a:t>
            </a:r>
          </a:p>
          <a:p>
            <a:pPr>
              <a:buFont typeface="Arial" panose="020B0604020202020204" pitchFamily="34" charset="0"/>
              <a:buChar char="•"/>
              <a:defRPr/>
            </a:pPr>
            <a:r>
              <a:rPr lang="en-GB" sz="2400" dirty="0"/>
              <a:t>Policies &amp; systems to manage approach (39%)</a:t>
            </a:r>
          </a:p>
          <a:p>
            <a:pPr>
              <a:buFont typeface="Arial" panose="020B0604020202020204" pitchFamily="34" charset="0"/>
              <a:buChar char="•"/>
              <a:defRPr/>
            </a:pPr>
            <a:r>
              <a:rPr lang="en-GB" sz="2400" dirty="0"/>
              <a:t>Increased communication with suppliers – tier 1, 2 and beyond</a:t>
            </a:r>
          </a:p>
          <a:p>
            <a:pPr>
              <a:buFont typeface="Arial" panose="020B0604020202020204" pitchFamily="34" charset="0"/>
              <a:buChar char="•"/>
              <a:defRPr/>
            </a:pPr>
            <a:r>
              <a:rPr lang="en-GB" sz="2400" dirty="0"/>
              <a:t>Collaborating with peers, incl. specific projects and initiatives</a:t>
            </a:r>
          </a:p>
          <a:p>
            <a:pPr lvl="1">
              <a:defRPr/>
            </a:pPr>
            <a:endParaRPr lang="en-GB" sz="2400" dirty="0"/>
          </a:p>
          <a:p>
            <a:pPr>
              <a:defRPr/>
            </a:pP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250F16-2A3C-473D-B3AC-BFD95BAC4A9F}"/>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32771" name="Picture 9">
            <a:extLst>
              <a:ext uri="{FF2B5EF4-FFF2-40B4-BE49-F238E27FC236}">
                <a16:creationId xmlns:a16="http://schemas.microsoft.com/office/drawing/2014/main" xmlns="" id="{928C31CC-D12D-421B-B750-454C54C9F0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a:extLst>
              <a:ext uri="{FF2B5EF4-FFF2-40B4-BE49-F238E27FC236}">
                <a16:creationId xmlns:a16="http://schemas.microsoft.com/office/drawing/2014/main" xmlns="" id="{71B51710-8798-4995-A887-7430DB5EF5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xmlns="" id="{2917B8BC-E32B-4CAA-BF23-B52761127001}"/>
              </a:ext>
            </a:extLst>
          </p:cNvPr>
          <p:cNvSpPr>
            <a:spLocks noGrp="1"/>
          </p:cNvSpPr>
          <p:nvPr>
            <p:ph type="title"/>
          </p:nvPr>
        </p:nvSpPr>
        <p:spPr/>
        <p:txBody>
          <a:bodyPr/>
          <a:lstStyle/>
          <a:p>
            <a:pPr>
              <a:defRPr/>
            </a:pPr>
            <a:r>
              <a:rPr lang="en-GB" dirty="0"/>
              <a:t>What does good look like?</a:t>
            </a:r>
          </a:p>
        </p:txBody>
      </p:sp>
      <p:pic>
        <p:nvPicPr>
          <p:cNvPr id="32774" name="Picture 10">
            <a:extLst>
              <a:ext uri="{FF2B5EF4-FFF2-40B4-BE49-F238E27FC236}">
                <a16:creationId xmlns:a16="http://schemas.microsoft.com/office/drawing/2014/main" xmlns="" id="{E563079C-B7F4-4345-A8D3-5E60AD722970}"/>
              </a:ext>
            </a:extLst>
          </p:cNvPr>
          <p:cNvPicPr>
            <a:picLocks noChangeAspect="1"/>
          </p:cNvPicPr>
          <p:nvPr/>
        </p:nvPicPr>
        <p:blipFill>
          <a:blip r:embed="rId5">
            <a:extLst>
              <a:ext uri="{28A0092B-C50C-407E-A947-70E740481C1C}">
                <a14:useLocalDpi xmlns:a14="http://schemas.microsoft.com/office/drawing/2010/main" val="0"/>
              </a:ext>
            </a:extLst>
          </a:blip>
          <a:srcRect l="25070"/>
          <a:stretch>
            <a:fillRect/>
          </a:stretch>
        </p:blipFill>
        <p:spPr bwMode="auto">
          <a:xfrm>
            <a:off x="2339975" y="1125538"/>
            <a:ext cx="490220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9D2C0BBA-9D95-425B-9594-4D228AE4B517}"/>
              </a:ext>
            </a:extLst>
          </p:cNvPr>
          <p:cNvSpPr>
            <a:spLocks noGrp="1" noChangeArrowheads="1"/>
          </p:cNvSpPr>
          <p:nvPr>
            <p:ph type="title"/>
          </p:nvPr>
        </p:nvSpPr>
        <p:spPr>
          <a:xfrm>
            <a:off x="323850" y="-26988"/>
            <a:ext cx="8004175" cy="1069976"/>
          </a:xfrm>
        </p:spPr>
        <p:txBody>
          <a:bodyPr/>
          <a:lstStyle/>
          <a:p>
            <a:pPr eaLnBrk="1" hangingPunct="1">
              <a:defRPr/>
            </a:pPr>
            <a:r>
              <a:rPr lang="en-GB" altLang="en-US" dirty="0">
                <a:ea typeface="ヒラギノ角ゴ Pro W3" pitchFamily="1" charset="-128"/>
              </a:rPr>
              <a:t/>
            </a:r>
            <a:br>
              <a:rPr lang="en-GB" altLang="en-US" dirty="0">
                <a:ea typeface="ヒラギノ角ゴ Pro W3" pitchFamily="1" charset="-128"/>
              </a:rPr>
            </a:br>
            <a:r>
              <a:rPr lang="en-GB" altLang="en-US" dirty="0">
                <a:ea typeface="ヒラギノ角ゴ Pro W3" pitchFamily="1" charset="-128"/>
              </a:rPr>
              <a:t>Discipleship Challenges:  </a:t>
            </a:r>
            <a:r>
              <a:rPr lang="en-GB" altLang="en-US" sz="4000" dirty="0">
                <a:ea typeface="ヒラギノ角ゴ Pro W3" pitchFamily="1" charset="-128"/>
              </a:rPr>
              <a:t>Leading Change:  Examples</a:t>
            </a:r>
          </a:p>
        </p:txBody>
      </p:sp>
      <p:sp>
        <p:nvSpPr>
          <p:cNvPr id="27" name="Rectangle 26">
            <a:extLst>
              <a:ext uri="{FF2B5EF4-FFF2-40B4-BE49-F238E27FC236}">
                <a16:creationId xmlns:a16="http://schemas.microsoft.com/office/drawing/2014/main" xmlns="" id="{2E6AF4DA-C7AB-4F19-8245-693066DE2355}"/>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34820" name="Picture 27">
            <a:extLst>
              <a:ext uri="{FF2B5EF4-FFF2-40B4-BE49-F238E27FC236}">
                <a16:creationId xmlns:a16="http://schemas.microsoft.com/office/drawing/2014/main" xmlns="" id="{6BDE86CD-9217-4955-9D29-B2323EA7A1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8">
            <a:extLst>
              <a:ext uri="{FF2B5EF4-FFF2-40B4-BE49-F238E27FC236}">
                <a16:creationId xmlns:a16="http://schemas.microsoft.com/office/drawing/2014/main" xmlns="" id="{0D14E751-F042-4AE3-800D-832A1446E6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15">
            <a:extLst>
              <a:ext uri="{FF2B5EF4-FFF2-40B4-BE49-F238E27FC236}">
                <a16:creationId xmlns:a16="http://schemas.microsoft.com/office/drawing/2014/main" xmlns="" id="{007FA988-D696-4A14-AA16-B74BD5ECB565}"/>
              </a:ext>
            </a:extLst>
          </p:cNvPr>
          <p:cNvSpPr>
            <a:spLocks noChangeArrowheads="1"/>
          </p:cNvSpPr>
          <p:nvPr/>
        </p:nvSpPr>
        <p:spPr bwMode="auto">
          <a:xfrm>
            <a:off x="4427538" y="3181350"/>
            <a:ext cx="3024187" cy="1462088"/>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 Review standard contracts with all suppliers</a:t>
            </a:r>
          </a:p>
        </p:txBody>
      </p:sp>
      <p:sp>
        <p:nvSpPr>
          <p:cNvPr id="23" name="Rounded Rectangle 11">
            <a:extLst>
              <a:ext uri="{FF2B5EF4-FFF2-40B4-BE49-F238E27FC236}">
                <a16:creationId xmlns:a16="http://schemas.microsoft.com/office/drawing/2014/main" xmlns="" id="{FC949361-5053-4CA8-8FFB-1BA4585BC57B}"/>
              </a:ext>
            </a:extLst>
          </p:cNvPr>
          <p:cNvSpPr>
            <a:spLocks noChangeArrowheads="1"/>
          </p:cNvSpPr>
          <p:nvPr/>
        </p:nvSpPr>
        <p:spPr bwMode="auto">
          <a:xfrm>
            <a:off x="766763" y="1577975"/>
            <a:ext cx="3024187" cy="133667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 Commit to review 3 most important purchases</a:t>
            </a:r>
          </a:p>
        </p:txBody>
      </p:sp>
      <p:sp>
        <p:nvSpPr>
          <p:cNvPr id="26" name="Rounded Rectangle 25">
            <a:extLst>
              <a:ext uri="{FF2B5EF4-FFF2-40B4-BE49-F238E27FC236}">
                <a16:creationId xmlns:a16="http://schemas.microsoft.com/office/drawing/2014/main" xmlns="" id="{A9349748-AA83-4B67-8EB7-6C04B0034FA6}"/>
              </a:ext>
            </a:extLst>
          </p:cNvPr>
          <p:cNvSpPr>
            <a:spLocks noChangeArrowheads="1"/>
          </p:cNvSpPr>
          <p:nvPr/>
        </p:nvSpPr>
        <p:spPr bwMode="auto">
          <a:xfrm>
            <a:off x="766763" y="3025775"/>
            <a:ext cx="3024187" cy="1617663"/>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Improve supply chain transparency by publishing your 10 top suppliers</a:t>
            </a:r>
          </a:p>
        </p:txBody>
      </p:sp>
      <p:sp>
        <p:nvSpPr>
          <p:cNvPr id="29" name="Rounded Rectangle 28">
            <a:extLst>
              <a:ext uri="{FF2B5EF4-FFF2-40B4-BE49-F238E27FC236}">
                <a16:creationId xmlns:a16="http://schemas.microsoft.com/office/drawing/2014/main" xmlns="" id="{86CF4527-749D-4886-81C3-DC18887B47D1}"/>
              </a:ext>
            </a:extLst>
          </p:cNvPr>
          <p:cNvSpPr>
            <a:spLocks noChangeArrowheads="1"/>
          </p:cNvSpPr>
          <p:nvPr/>
        </p:nvSpPr>
        <p:spPr bwMode="auto">
          <a:xfrm>
            <a:off x="4492625" y="4784725"/>
            <a:ext cx="2968625" cy="1306513"/>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Influence internally by raising               questions</a:t>
            </a:r>
          </a:p>
        </p:txBody>
      </p:sp>
      <p:sp>
        <p:nvSpPr>
          <p:cNvPr id="32" name="Rounded Rectangle 16">
            <a:extLst>
              <a:ext uri="{FF2B5EF4-FFF2-40B4-BE49-F238E27FC236}">
                <a16:creationId xmlns:a16="http://schemas.microsoft.com/office/drawing/2014/main" xmlns="" id="{4DDEAF5E-0FF4-402A-9318-D714E39080E0}"/>
              </a:ext>
            </a:extLst>
          </p:cNvPr>
          <p:cNvSpPr>
            <a:spLocks noChangeArrowheads="1"/>
          </p:cNvSpPr>
          <p:nvPr/>
        </p:nvSpPr>
        <p:spPr bwMode="auto">
          <a:xfrm>
            <a:off x="4427538" y="1565275"/>
            <a:ext cx="3019425" cy="14605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Build staff awareness on Modern Day Slavery issues</a:t>
            </a:r>
          </a:p>
        </p:txBody>
      </p:sp>
      <p:sp>
        <p:nvSpPr>
          <p:cNvPr id="11" name="Rounded Rectangle 11">
            <a:extLst>
              <a:ext uri="{FF2B5EF4-FFF2-40B4-BE49-F238E27FC236}">
                <a16:creationId xmlns:a16="http://schemas.microsoft.com/office/drawing/2014/main" xmlns="" id="{C6DB722B-2463-4735-8550-79B88BE18D83}"/>
              </a:ext>
            </a:extLst>
          </p:cNvPr>
          <p:cNvSpPr>
            <a:spLocks noChangeArrowheads="1"/>
          </p:cNvSpPr>
          <p:nvPr/>
        </p:nvSpPr>
        <p:spPr bwMode="auto">
          <a:xfrm>
            <a:off x="766763" y="1490663"/>
            <a:ext cx="3024187" cy="133667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 Commit to review 3 most important purchases</a:t>
            </a:r>
          </a:p>
        </p:txBody>
      </p:sp>
      <p:sp>
        <p:nvSpPr>
          <p:cNvPr id="12" name="Rounded Rectangle 11">
            <a:extLst>
              <a:ext uri="{FF2B5EF4-FFF2-40B4-BE49-F238E27FC236}">
                <a16:creationId xmlns:a16="http://schemas.microsoft.com/office/drawing/2014/main" xmlns="" id="{02671E00-C374-45F6-A92F-E50CD3F4C7A1}"/>
              </a:ext>
            </a:extLst>
          </p:cNvPr>
          <p:cNvSpPr>
            <a:spLocks noChangeArrowheads="1"/>
          </p:cNvSpPr>
          <p:nvPr/>
        </p:nvSpPr>
        <p:spPr bwMode="auto">
          <a:xfrm>
            <a:off x="766763" y="4748213"/>
            <a:ext cx="3024187" cy="112395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Assess risk related to subcontractors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6" grpId="0" animBg="1"/>
      <p:bldP spid="29" grpId="0" animBg="1"/>
      <p:bldP spid="32"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692390F8-792A-497A-9654-69DA536A2DAB}"/>
              </a:ext>
            </a:extLst>
          </p:cNvPr>
          <p:cNvSpPr>
            <a:spLocks noGrp="1" noChangeArrowheads="1"/>
          </p:cNvSpPr>
          <p:nvPr>
            <p:ph type="title"/>
          </p:nvPr>
        </p:nvSpPr>
        <p:spPr>
          <a:xfrm>
            <a:off x="250825" y="2205038"/>
            <a:ext cx="4176713" cy="1439862"/>
          </a:xfrm>
        </p:spPr>
        <p:txBody>
          <a:bodyPr/>
          <a:lstStyle/>
          <a:p>
            <a:pPr eaLnBrk="1" hangingPunct="1">
              <a:defRPr/>
            </a:pPr>
            <a:r>
              <a:rPr lang="en-GB" sz="2400" b="1" spc="-50" dirty="0">
                <a:ea typeface="+mj-ea"/>
                <a:cs typeface="+mj-cs"/>
              </a:rPr>
              <a:t>Breakout Session (25min)</a:t>
            </a:r>
            <a:r>
              <a:rPr lang="en-GB" sz="2400" spc="-50" dirty="0">
                <a:ea typeface="+mj-ea"/>
                <a:cs typeface="+mj-cs"/>
              </a:rPr>
              <a:t/>
            </a:r>
            <a:br>
              <a:rPr lang="en-GB" sz="2400" spc="-50" dirty="0">
                <a:ea typeface="+mj-ea"/>
                <a:cs typeface="+mj-cs"/>
              </a:rPr>
            </a:br>
            <a:r>
              <a:rPr lang="en-GB" sz="2400" spc="-50" dirty="0">
                <a:ea typeface="+mj-ea"/>
                <a:cs typeface="+mj-cs"/>
              </a:rPr>
              <a:t/>
            </a:r>
            <a:br>
              <a:rPr lang="en-GB" sz="2400" spc="-50" dirty="0">
                <a:ea typeface="+mj-ea"/>
                <a:cs typeface="+mj-cs"/>
              </a:rPr>
            </a:br>
            <a:r>
              <a:rPr lang="en-GB" sz="2400" spc="-50" dirty="0">
                <a:ea typeface="+mj-ea"/>
                <a:cs typeface="+mj-cs"/>
              </a:rPr>
              <a:t>- Have you looked at this in your business already?</a:t>
            </a:r>
            <a:br>
              <a:rPr lang="en-GB" sz="2400" spc="-50" dirty="0">
                <a:ea typeface="+mj-ea"/>
                <a:cs typeface="+mj-cs"/>
              </a:rPr>
            </a:br>
            <a:r>
              <a:rPr lang="en-GB" sz="2400" spc="-50" dirty="0">
                <a:ea typeface="+mj-ea"/>
                <a:cs typeface="+mj-cs"/>
              </a:rPr>
              <a:t/>
            </a:r>
            <a:br>
              <a:rPr lang="en-GB" sz="2400" spc="-50" dirty="0">
                <a:ea typeface="+mj-ea"/>
                <a:cs typeface="+mj-cs"/>
              </a:rPr>
            </a:br>
            <a:r>
              <a:rPr lang="en-GB" sz="2400" spc="-50" dirty="0">
                <a:ea typeface="+mj-ea"/>
                <a:cs typeface="+mj-cs"/>
              </a:rPr>
              <a:t>- Is there any lessons that you can share?</a:t>
            </a:r>
            <a:br>
              <a:rPr lang="en-GB" sz="2400" spc="-50" dirty="0">
                <a:ea typeface="+mj-ea"/>
                <a:cs typeface="+mj-cs"/>
              </a:rPr>
            </a:br>
            <a:r>
              <a:rPr lang="en-GB" sz="2400" spc="-50" dirty="0">
                <a:ea typeface="+mj-ea"/>
                <a:cs typeface="+mj-cs"/>
              </a:rPr>
              <a:t> </a:t>
            </a:r>
            <a:br>
              <a:rPr lang="en-GB" sz="2400" spc="-50" dirty="0">
                <a:ea typeface="+mj-ea"/>
                <a:cs typeface="+mj-cs"/>
              </a:rPr>
            </a:br>
            <a:r>
              <a:rPr lang="en-GB" sz="2400" spc="-50" dirty="0">
                <a:ea typeface="+mj-ea"/>
                <a:cs typeface="+mj-cs"/>
              </a:rPr>
              <a:t>- If you haven’t undertaken this kind of challenge before, what support do you think you might need?</a:t>
            </a:r>
            <a:br>
              <a:rPr lang="en-GB" sz="2400" spc="-50" dirty="0">
                <a:ea typeface="+mj-ea"/>
                <a:cs typeface="+mj-cs"/>
              </a:rPr>
            </a:br>
            <a:endParaRPr lang="en-GB" sz="2400" spc="-50" dirty="0">
              <a:ea typeface="+mj-ea"/>
              <a:cs typeface="+mj-cs"/>
            </a:endParaRPr>
          </a:p>
        </p:txBody>
      </p:sp>
      <p:pic>
        <p:nvPicPr>
          <p:cNvPr id="36867" name="Picture 2">
            <a:extLst>
              <a:ext uri="{FF2B5EF4-FFF2-40B4-BE49-F238E27FC236}">
                <a16:creationId xmlns:a16="http://schemas.microsoft.com/office/drawing/2014/main" xmlns="" id="{227777BF-2FA2-4B54-A8B2-32F1E77910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453188"/>
            <a:ext cx="457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0CAE51CA-4F15-450B-A3B9-80EF57DA5E6D}"/>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36869" name="Picture 9">
            <a:extLst>
              <a:ext uri="{FF2B5EF4-FFF2-40B4-BE49-F238E27FC236}">
                <a16:creationId xmlns:a16="http://schemas.microsoft.com/office/drawing/2014/main" xmlns="" id="{2ED2404C-B4DE-41EE-A9EE-ED09E58FC4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
            <a:extLst>
              <a:ext uri="{FF2B5EF4-FFF2-40B4-BE49-F238E27FC236}">
                <a16:creationId xmlns:a16="http://schemas.microsoft.com/office/drawing/2014/main" xmlns="" id="{0FB067CD-9F55-499B-BC08-5D62F36108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a:extLst>
              <a:ext uri="{FF2B5EF4-FFF2-40B4-BE49-F238E27FC236}">
                <a16:creationId xmlns:a16="http://schemas.microsoft.com/office/drawing/2014/main" xmlns="" id="{EFFAABE9-4B66-4F79-92B8-5EB89D82899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986338"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BCBEDAAB-1E6A-48C8-968D-BF20BC14C9B7}"/>
              </a:ext>
            </a:extLst>
          </p:cNvPr>
          <p:cNvSpPr>
            <a:spLocks noChangeArrowheads="1"/>
          </p:cNvSpPr>
          <p:nvPr/>
        </p:nvSpPr>
        <p:spPr bwMode="auto">
          <a:xfrm>
            <a:off x="0" y="0"/>
            <a:ext cx="4572000" cy="5805488"/>
          </a:xfrm>
          <a:prstGeom prst="rec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sp>
        <p:nvSpPr>
          <p:cNvPr id="5" name="Rectangle 4">
            <a:extLst>
              <a:ext uri="{FF2B5EF4-FFF2-40B4-BE49-F238E27FC236}">
                <a16:creationId xmlns:a16="http://schemas.microsoft.com/office/drawing/2014/main" xmlns="" id="{25C1D782-1398-4857-8F10-9A1028D56055}"/>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38916" name="Picture 2">
            <a:extLst>
              <a:ext uri="{FF2B5EF4-FFF2-40B4-BE49-F238E27FC236}">
                <a16:creationId xmlns:a16="http://schemas.microsoft.com/office/drawing/2014/main" xmlns="" id="{9333F6DD-E66F-4F9D-89C7-625F7B1326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
            <a:extLst>
              <a:ext uri="{FF2B5EF4-FFF2-40B4-BE49-F238E27FC236}">
                <a16:creationId xmlns:a16="http://schemas.microsoft.com/office/drawing/2014/main" xmlns="" id="{9077F0F1-7D25-4BB8-AE03-B3F9BE5398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xmlns="" id="{A10AD8F4-BCC7-46F2-8E89-56D345ECB2C6}"/>
              </a:ext>
            </a:extLst>
          </p:cNvPr>
          <p:cNvSpPr>
            <a:spLocks noGrp="1"/>
          </p:cNvSpPr>
          <p:nvPr>
            <p:ph idx="1"/>
          </p:nvPr>
        </p:nvSpPr>
        <p:spPr>
          <a:xfrm>
            <a:off x="539750" y="0"/>
            <a:ext cx="2879725" cy="5805488"/>
          </a:xfrm>
        </p:spPr>
        <p:txBody>
          <a:bodyPr anchor="ctr"/>
          <a:lstStyle/>
          <a:p>
            <a:pPr marL="0" indent="0">
              <a:buFont typeface="Arial" panose="020B0604020202020204" pitchFamily="34" charset="0"/>
              <a:buNone/>
              <a:defRPr/>
            </a:pPr>
            <a:r>
              <a:rPr lang="en-US" altLang="en-US" i="1" dirty="0">
                <a:solidFill>
                  <a:schemeClr val="bg1"/>
                </a:solidFill>
                <a:ea typeface="ヒラギノ角ゴ Pro W3" pitchFamily="1" charset="-128"/>
              </a:rPr>
              <a:t>Feedback &amp; Personal Pledge</a:t>
            </a:r>
          </a:p>
          <a:p>
            <a:pPr marL="0" indent="0">
              <a:buFont typeface="Arial" panose="020B0604020202020204" pitchFamily="34" charset="0"/>
              <a:buNone/>
              <a:defRPr/>
            </a:pPr>
            <a:endParaRPr lang="en-GB" altLang="en-US" dirty="0">
              <a:solidFill>
                <a:schemeClr val="bg1"/>
              </a:solidFill>
              <a:ea typeface="ヒラギノ角ゴ Pro W3" pitchFamily="1" charset="-128"/>
            </a:endParaRPr>
          </a:p>
        </p:txBody>
      </p:sp>
      <p:pic>
        <p:nvPicPr>
          <p:cNvPr id="38919" name="Picture 14">
            <a:extLst>
              <a:ext uri="{FF2B5EF4-FFF2-40B4-BE49-F238E27FC236}">
                <a16:creationId xmlns:a16="http://schemas.microsoft.com/office/drawing/2014/main" xmlns="" id="{866D13DC-CCF5-46BC-AF3C-A1D86840D87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0"/>
            <a:ext cx="4989513"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C8B9A692-DFDB-4C2C-8D1F-F8BB4F335709}"/>
              </a:ext>
            </a:extLst>
          </p:cNvPr>
          <p:cNvSpPr>
            <a:spLocks noGrp="1" noChangeArrowheads="1"/>
          </p:cNvSpPr>
          <p:nvPr>
            <p:ph type="title"/>
          </p:nvPr>
        </p:nvSpPr>
        <p:spPr>
          <a:xfrm>
            <a:off x="323850" y="-26988"/>
            <a:ext cx="8004175" cy="1069976"/>
          </a:xfrm>
        </p:spPr>
        <p:txBody>
          <a:bodyPr/>
          <a:lstStyle/>
          <a:p>
            <a:pPr eaLnBrk="1" hangingPunct="1">
              <a:defRPr/>
            </a:pPr>
            <a:r>
              <a:rPr lang="en-GB" altLang="en-US" dirty="0">
                <a:ea typeface="ヒラギノ角ゴ Pro W3" pitchFamily="1" charset="-128"/>
              </a:rPr>
              <a:t/>
            </a:r>
            <a:br>
              <a:rPr lang="en-GB" altLang="en-US" dirty="0">
                <a:ea typeface="ヒラギノ角ゴ Pro W3" pitchFamily="1" charset="-128"/>
              </a:rPr>
            </a:br>
            <a:r>
              <a:rPr lang="en-GB" altLang="en-US" dirty="0">
                <a:ea typeface="ヒラギノ角ゴ Pro W3" pitchFamily="1" charset="-128"/>
              </a:rPr>
              <a:t>Discipleship Challenges:  </a:t>
            </a:r>
            <a:r>
              <a:rPr lang="en-GB" altLang="en-US" sz="4000" dirty="0">
                <a:ea typeface="ヒラギノ角ゴ Pro W3" pitchFamily="1" charset="-128"/>
              </a:rPr>
              <a:t>Provoking a community of change</a:t>
            </a:r>
          </a:p>
        </p:txBody>
      </p:sp>
      <p:sp>
        <p:nvSpPr>
          <p:cNvPr id="27" name="Rectangle 26">
            <a:extLst>
              <a:ext uri="{FF2B5EF4-FFF2-40B4-BE49-F238E27FC236}">
                <a16:creationId xmlns:a16="http://schemas.microsoft.com/office/drawing/2014/main" xmlns="" id="{D54759FB-20FB-4B87-A201-4E0628E5EB26}"/>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40964" name="Picture 27">
            <a:extLst>
              <a:ext uri="{FF2B5EF4-FFF2-40B4-BE49-F238E27FC236}">
                <a16:creationId xmlns:a16="http://schemas.microsoft.com/office/drawing/2014/main" xmlns="" id="{21AC2DC2-85DC-416C-8DFB-0584E67C38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8">
            <a:extLst>
              <a:ext uri="{FF2B5EF4-FFF2-40B4-BE49-F238E27FC236}">
                <a16:creationId xmlns:a16="http://schemas.microsoft.com/office/drawing/2014/main" xmlns="" id="{CB90BEBD-2BEB-44F3-A8E9-434EBDBB83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11">
            <a:extLst>
              <a:ext uri="{FF2B5EF4-FFF2-40B4-BE49-F238E27FC236}">
                <a16:creationId xmlns:a16="http://schemas.microsoft.com/office/drawing/2014/main" xmlns="" id="{529C71DC-7DE3-44D3-A5E1-D26180A21D58}"/>
              </a:ext>
            </a:extLst>
          </p:cNvPr>
          <p:cNvSpPr>
            <a:spLocks noChangeArrowheads="1"/>
          </p:cNvSpPr>
          <p:nvPr/>
        </p:nvSpPr>
        <p:spPr bwMode="auto">
          <a:xfrm>
            <a:off x="820738" y="2252663"/>
            <a:ext cx="3022600" cy="112395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 Through 1 to 1 conversations</a:t>
            </a:r>
          </a:p>
        </p:txBody>
      </p:sp>
      <p:sp>
        <p:nvSpPr>
          <p:cNvPr id="26" name="Rounded Rectangle 25">
            <a:extLst>
              <a:ext uri="{FF2B5EF4-FFF2-40B4-BE49-F238E27FC236}">
                <a16:creationId xmlns:a16="http://schemas.microsoft.com/office/drawing/2014/main" xmlns="" id="{F13E0EEF-57ED-4882-B05F-9D4F8D855A97}"/>
              </a:ext>
            </a:extLst>
          </p:cNvPr>
          <p:cNvSpPr>
            <a:spLocks noChangeArrowheads="1"/>
          </p:cNvSpPr>
          <p:nvPr/>
        </p:nvSpPr>
        <p:spPr bwMode="auto">
          <a:xfrm>
            <a:off x="766763" y="3492500"/>
            <a:ext cx="3024187" cy="79692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Through networks</a:t>
            </a:r>
          </a:p>
        </p:txBody>
      </p:sp>
      <p:sp>
        <p:nvSpPr>
          <p:cNvPr id="32" name="Rounded Rectangle 16">
            <a:extLst>
              <a:ext uri="{FF2B5EF4-FFF2-40B4-BE49-F238E27FC236}">
                <a16:creationId xmlns:a16="http://schemas.microsoft.com/office/drawing/2014/main" xmlns="" id="{5441BCA8-E79D-4CE1-91EC-E9BBF215FB1D}"/>
              </a:ext>
            </a:extLst>
          </p:cNvPr>
          <p:cNvSpPr>
            <a:spLocks noChangeArrowheads="1"/>
          </p:cNvSpPr>
          <p:nvPr/>
        </p:nvSpPr>
        <p:spPr bwMode="auto">
          <a:xfrm>
            <a:off x="766763" y="4414838"/>
            <a:ext cx="3017837" cy="1462087"/>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Through lobbying: either on my own or with others</a:t>
            </a:r>
          </a:p>
        </p:txBody>
      </p:sp>
      <p:sp>
        <p:nvSpPr>
          <p:cNvPr id="40969" name="TextBox 1">
            <a:extLst>
              <a:ext uri="{FF2B5EF4-FFF2-40B4-BE49-F238E27FC236}">
                <a16:creationId xmlns:a16="http://schemas.microsoft.com/office/drawing/2014/main" xmlns="" id="{D53AE6BF-FE30-4A6B-A2D9-70E563047A95}"/>
              </a:ext>
            </a:extLst>
          </p:cNvPr>
          <p:cNvSpPr txBox="1">
            <a:spLocks noChangeArrowheads="1"/>
          </p:cNvSpPr>
          <p:nvPr/>
        </p:nvSpPr>
        <p:spPr bwMode="auto">
          <a:xfrm>
            <a:off x="755650" y="1452563"/>
            <a:ext cx="3303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ClrTx/>
              <a:buFontTx/>
              <a:buNone/>
            </a:pPr>
            <a:r>
              <a:rPr lang="en-GB" altLang="en-US" sz="2400"/>
              <a:t>Raising awareness of MDS issues</a:t>
            </a:r>
          </a:p>
        </p:txBody>
      </p:sp>
      <p:sp>
        <p:nvSpPr>
          <p:cNvPr id="40970" name="TextBox 9">
            <a:extLst>
              <a:ext uri="{FF2B5EF4-FFF2-40B4-BE49-F238E27FC236}">
                <a16:creationId xmlns:a16="http://schemas.microsoft.com/office/drawing/2014/main" xmlns="" id="{2A8305E3-80AB-4130-87F0-88196DADE08F}"/>
              </a:ext>
            </a:extLst>
          </p:cNvPr>
          <p:cNvSpPr txBox="1">
            <a:spLocks noChangeArrowheads="1"/>
          </p:cNvSpPr>
          <p:nvPr/>
        </p:nvSpPr>
        <p:spPr bwMode="auto">
          <a:xfrm>
            <a:off x="4932363" y="1420813"/>
            <a:ext cx="3303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spcBef>
                <a:spcPct val="0"/>
              </a:spcBef>
              <a:buClrTx/>
              <a:buFontTx/>
              <a:buNone/>
            </a:pPr>
            <a:r>
              <a:rPr lang="en-GB" altLang="en-US" sz="2400"/>
              <a:t>Raising awareness of </a:t>
            </a:r>
          </a:p>
          <a:p>
            <a:pPr algn="ctr">
              <a:spcBef>
                <a:spcPct val="0"/>
              </a:spcBef>
              <a:buClrTx/>
              <a:buFontTx/>
              <a:buNone/>
            </a:pPr>
            <a:r>
              <a:rPr lang="en-GB" altLang="en-US" sz="2400"/>
              <a:t>Salt network</a:t>
            </a:r>
          </a:p>
        </p:txBody>
      </p:sp>
      <p:sp>
        <p:nvSpPr>
          <p:cNvPr id="11" name="Rounded Rectangle 11">
            <a:extLst>
              <a:ext uri="{FF2B5EF4-FFF2-40B4-BE49-F238E27FC236}">
                <a16:creationId xmlns:a16="http://schemas.microsoft.com/office/drawing/2014/main" xmlns="" id="{54347537-A0D6-4F03-A705-CA34E1C614B2}"/>
              </a:ext>
            </a:extLst>
          </p:cNvPr>
          <p:cNvSpPr>
            <a:spLocks noChangeArrowheads="1"/>
          </p:cNvSpPr>
          <p:nvPr/>
        </p:nvSpPr>
        <p:spPr bwMode="auto">
          <a:xfrm>
            <a:off x="5057775" y="2255838"/>
            <a:ext cx="3024188" cy="112395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 Through 1 to 1 conversations</a:t>
            </a:r>
          </a:p>
        </p:txBody>
      </p:sp>
      <p:sp>
        <p:nvSpPr>
          <p:cNvPr id="12" name="Rounded Rectangle 25">
            <a:extLst>
              <a:ext uri="{FF2B5EF4-FFF2-40B4-BE49-F238E27FC236}">
                <a16:creationId xmlns:a16="http://schemas.microsoft.com/office/drawing/2014/main" xmlns="" id="{DB79F794-54C4-46CF-9C13-3BF74EA0F5C7}"/>
              </a:ext>
            </a:extLst>
          </p:cNvPr>
          <p:cNvSpPr>
            <a:spLocks noChangeArrowheads="1"/>
          </p:cNvSpPr>
          <p:nvPr/>
        </p:nvSpPr>
        <p:spPr bwMode="auto">
          <a:xfrm>
            <a:off x="5076825" y="3495675"/>
            <a:ext cx="3024188" cy="79692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Through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2"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90DDDAF0-202B-41AC-9753-4A49ACAFD5D1}"/>
              </a:ext>
            </a:extLst>
          </p:cNvPr>
          <p:cNvSpPr>
            <a:spLocks noGrp="1" noChangeArrowheads="1"/>
          </p:cNvSpPr>
          <p:nvPr>
            <p:ph type="title"/>
          </p:nvPr>
        </p:nvSpPr>
        <p:spPr>
          <a:xfrm>
            <a:off x="395288" y="150813"/>
            <a:ext cx="8004175" cy="1069975"/>
          </a:xfrm>
        </p:spPr>
        <p:txBody>
          <a:bodyPr/>
          <a:lstStyle/>
          <a:p>
            <a:pPr eaLnBrk="1" hangingPunct="1">
              <a:defRPr/>
            </a:pPr>
            <a:r>
              <a:rPr lang="en-GB" spc="-50" dirty="0">
                <a:ea typeface="+mj-ea"/>
                <a:cs typeface="+mj-cs"/>
              </a:rPr>
              <a:t>Workshop Agenda</a:t>
            </a:r>
          </a:p>
        </p:txBody>
      </p:sp>
      <p:sp>
        <p:nvSpPr>
          <p:cNvPr id="5" name="Slide Number Placeholder 4">
            <a:extLst>
              <a:ext uri="{FF2B5EF4-FFF2-40B4-BE49-F238E27FC236}">
                <a16:creationId xmlns:a16="http://schemas.microsoft.com/office/drawing/2014/main" xmlns="" id="{CA8EB200-C7DE-4C40-B90C-0235C8A6C630}"/>
              </a:ext>
            </a:extLst>
          </p:cNvPr>
          <p:cNvSpPr>
            <a:spLocks noGrp="1"/>
          </p:cNvSpPr>
          <p:nvPr>
            <p:ph type="sldNum" sz="quarter" idx="11"/>
          </p:nvPr>
        </p:nvSpPr>
        <p:spPr/>
        <p:txBody>
          <a:bodyPr/>
          <a:lstStyle>
            <a:lvl1pPr eaLnBrk="0" hangingPunct="0">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defRPr/>
            </a:pPr>
            <a:fld id="{955FE9F1-6171-4E00-9FCB-1EF0F3FEBD47}" type="slidenum">
              <a:rPr lang="en-GB" altLang="en-US" sz="1800" smtClean="0"/>
              <a:pPr eaLnBrk="1" hangingPunct="1">
                <a:spcBef>
                  <a:spcPct val="0"/>
                </a:spcBef>
                <a:buClrTx/>
                <a:buFontTx/>
                <a:buNone/>
                <a:defRPr/>
              </a:pPr>
              <a:t>2</a:t>
            </a:fld>
            <a:endParaRPr lang="en-GB" altLang="en-US" sz="1800"/>
          </a:p>
        </p:txBody>
      </p:sp>
      <p:sp>
        <p:nvSpPr>
          <p:cNvPr id="6" name="Rectangle 5">
            <a:extLst>
              <a:ext uri="{FF2B5EF4-FFF2-40B4-BE49-F238E27FC236}">
                <a16:creationId xmlns:a16="http://schemas.microsoft.com/office/drawing/2014/main" xmlns="" id="{9352EF77-4A73-44D4-910A-E0FFDBFA4217}"/>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6149" name="Picture 9">
            <a:extLst>
              <a:ext uri="{FF2B5EF4-FFF2-40B4-BE49-F238E27FC236}">
                <a16:creationId xmlns:a16="http://schemas.microsoft.com/office/drawing/2014/main" xmlns="" id="{6543B3F7-5827-4E2D-B6D3-35B501D1C3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a:extLst>
              <a:ext uri="{FF2B5EF4-FFF2-40B4-BE49-F238E27FC236}">
                <a16:creationId xmlns:a16="http://schemas.microsoft.com/office/drawing/2014/main" xmlns="" id="{27B69C26-7BB0-4228-A5F2-5E48330FD5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xmlns="" id="{25F1928C-3276-4346-A220-7855B62FD542}"/>
              </a:ext>
            </a:extLst>
          </p:cNvPr>
          <p:cNvGraphicFramePr>
            <a:graphicFrameLocks noGrp="1"/>
          </p:cNvGraphicFramePr>
          <p:nvPr/>
        </p:nvGraphicFramePr>
        <p:xfrm>
          <a:off x="395288" y="1220788"/>
          <a:ext cx="6408737" cy="4864344"/>
        </p:xfrm>
        <a:graphic>
          <a:graphicData uri="http://schemas.openxmlformats.org/drawingml/2006/table">
            <a:tbl>
              <a:tblPr firstRow="1" bandRow="1">
                <a:tableStyleId>{5C22544A-7EE6-4342-B048-85BDC9FD1C3A}</a:tableStyleId>
              </a:tblPr>
              <a:tblGrid>
                <a:gridCol w="6408737">
                  <a:extLst>
                    <a:ext uri="{9D8B030D-6E8A-4147-A177-3AD203B41FA5}">
                      <a16:colId xmlns:a16="http://schemas.microsoft.com/office/drawing/2014/main" xmlns="" val="3069287638"/>
                    </a:ext>
                  </a:extLst>
                </a:gridCol>
              </a:tblGrid>
              <a:tr h="420562">
                <a:tc>
                  <a:txBody>
                    <a:bodyPr/>
                    <a:lstStyle/>
                    <a:p>
                      <a:pPr eaLnBrk="1" hangingPunct="1">
                        <a:lnSpc>
                          <a:spcPct val="90000"/>
                        </a:lnSpc>
                        <a:buFont typeface="Arial" panose="020B0604020202020204" pitchFamily="34" charset="0"/>
                        <a:buNone/>
                        <a:defRPr/>
                      </a:pPr>
                      <a:r>
                        <a:rPr lang="en-US" altLang="en-US" sz="2400" b="0" dirty="0">
                          <a:solidFill>
                            <a:schemeClr val="tx1"/>
                          </a:solidFill>
                          <a:latin typeface="+mn-lt"/>
                          <a:ea typeface="ヒラギノ角ゴ Pro W3" pitchFamily="1" charset="-128"/>
                        </a:rPr>
                        <a:t>Welcome / Introductions / Reflection</a:t>
                      </a:r>
                    </a:p>
                  </a:txBody>
                  <a:tcPr marL="91437" marR="91437" marT="45698" marB="45698">
                    <a:noFill/>
                  </a:tcPr>
                </a:tc>
                <a:extLst>
                  <a:ext uri="{0D108BD9-81ED-4DB2-BD59-A6C34878D82A}">
                    <a16:rowId xmlns:a16="http://schemas.microsoft.com/office/drawing/2014/main" xmlns="" val="1672010447"/>
                  </a:ext>
                </a:extLst>
              </a:tr>
              <a:tr h="457136">
                <a:tc>
                  <a:txBody>
                    <a:bodyPr/>
                    <a:lstStyle/>
                    <a:p>
                      <a:r>
                        <a:rPr lang="en-US" altLang="en-US" sz="2400" b="0" dirty="0">
                          <a:solidFill>
                            <a:schemeClr val="tx1"/>
                          </a:solidFill>
                          <a:latin typeface="+mn-lt"/>
                          <a:ea typeface="ヒラギノ角ゴ Pro W3" pitchFamily="1" charset="-128"/>
                        </a:rPr>
                        <a:t>Overview:  Modern Day Slavery</a:t>
                      </a:r>
                      <a:endParaRPr lang="en-GB" sz="2400" b="0" dirty="0">
                        <a:solidFill>
                          <a:schemeClr val="tx1"/>
                        </a:solidFill>
                        <a:latin typeface="+mn-lt"/>
                      </a:endParaRPr>
                    </a:p>
                  </a:txBody>
                  <a:tcPr marL="91437" marR="91437" marT="45698" marB="45698">
                    <a:noFill/>
                  </a:tcPr>
                </a:tc>
                <a:extLst>
                  <a:ext uri="{0D108BD9-81ED-4DB2-BD59-A6C34878D82A}">
                    <a16:rowId xmlns:a16="http://schemas.microsoft.com/office/drawing/2014/main" xmlns="" val="3362918993"/>
                  </a:ext>
                </a:extLst>
              </a:tr>
              <a:tr h="420562">
                <a:tc>
                  <a:txBody>
                    <a:bodyPr/>
                    <a:lstStyle/>
                    <a:p>
                      <a:pPr lvl="1" eaLnBrk="1" hangingPunct="1">
                        <a:lnSpc>
                          <a:spcPct val="90000"/>
                        </a:lnSpc>
                        <a:buFont typeface="Arial" panose="020B0604020202020204" pitchFamily="34" charset="0"/>
                        <a:buChar char="•"/>
                        <a:defRPr/>
                      </a:pPr>
                      <a:r>
                        <a:rPr lang="en-US" altLang="en-US" sz="2400" b="0" dirty="0">
                          <a:solidFill>
                            <a:schemeClr val="tx1"/>
                          </a:solidFill>
                          <a:latin typeface="+mn-lt"/>
                          <a:ea typeface="ヒラギノ角ゴ Pro W3" pitchFamily="1" charset="-128"/>
                        </a:rPr>
                        <a:t>Discipleship Challenges: Leading Change</a:t>
                      </a:r>
                    </a:p>
                  </a:txBody>
                  <a:tcPr marL="91437" marR="91437" marT="45698" marB="45698">
                    <a:noFill/>
                  </a:tcPr>
                </a:tc>
                <a:extLst>
                  <a:ext uri="{0D108BD9-81ED-4DB2-BD59-A6C34878D82A}">
                    <a16:rowId xmlns:a16="http://schemas.microsoft.com/office/drawing/2014/main" xmlns="" val="2131397440"/>
                  </a:ext>
                </a:extLst>
              </a:tr>
              <a:tr h="457136">
                <a:tc>
                  <a:txBody>
                    <a:bodyPr/>
                    <a:lstStyle/>
                    <a:p>
                      <a:r>
                        <a:rPr lang="en-GB" sz="2400" b="0" dirty="0">
                          <a:solidFill>
                            <a:srgbClr val="FF0000"/>
                          </a:solidFill>
                          <a:latin typeface="+mn-lt"/>
                        </a:rPr>
                        <a:t>Break &amp; Networking</a:t>
                      </a:r>
                    </a:p>
                  </a:txBody>
                  <a:tcPr marL="91437" marR="91437" marT="45698" marB="45698">
                    <a:noFill/>
                  </a:tcPr>
                </a:tc>
                <a:extLst>
                  <a:ext uri="{0D108BD9-81ED-4DB2-BD59-A6C34878D82A}">
                    <a16:rowId xmlns:a16="http://schemas.microsoft.com/office/drawing/2014/main" xmlns="" val="1682123415"/>
                  </a:ext>
                </a:extLst>
              </a:tr>
              <a:tr h="749727">
                <a:tc>
                  <a:txBody>
                    <a:bodyPr/>
                    <a:lstStyle/>
                    <a:p>
                      <a:pPr lvl="1" eaLnBrk="1" hangingPunct="1">
                        <a:lnSpc>
                          <a:spcPct val="90000"/>
                        </a:lnSpc>
                        <a:buFont typeface="Arial" panose="020B0604020202020204" pitchFamily="34" charset="0"/>
                        <a:buChar char="•"/>
                        <a:defRPr/>
                      </a:pPr>
                      <a:r>
                        <a:rPr lang="en-US" altLang="en-US" sz="2400" b="0" dirty="0">
                          <a:solidFill>
                            <a:schemeClr val="tx1"/>
                          </a:solidFill>
                          <a:latin typeface="+mn-lt"/>
                          <a:ea typeface="ヒラギノ角ゴ Pro W3" pitchFamily="1" charset="-128"/>
                        </a:rPr>
                        <a:t>Discipleship Challenges: Provoking a Community of Change</a:t>
                      </a:r>
                      <a:endParaRPr lang="en-GB" sz="2400" b="0" dirty="0">
                        <a:solidFill>
                          <a:schemeClr val="tx1"/>
                        </a:solidFill>
                        <a:latin typeface="+mn-lt"/>
                      </a:endParaRPr>
                    </a:p>
                  </a:txBody>
                  <a:tcPr marL="91437" marR="91437" marT="45698" marB="45698">
                    <a:noFill/>
                  </a:tcPr>
                </a:tc>
                <a:extLst>
                  <a:ext uri="{0D108BD9-81ED-4DB2-BD59-A6C34878D82A}">
                    <a16:rowId xmlns:a16="http://schemas.microsoft.com/office/drawing/2014/main" xmlns="" val="2742203851"/>
                  </a:ext>
                </a:extLst>
              </a:tr>
              <a:tr h="2358978">
                <a:tc>
                  <a:txBody>
                    <a:bodyPr/>
                    <a:lstStyle/>
                    <a:p>
                      <a:pPr eaLnBrk="1" hangingPunct="1">
                        <a:lnSpc>
                          <a:spcPct val="90000"/>
                        </a:lnSpc>
                        <a:buFont typeface="Arial" panose="020B0604020202020204" pitchFamily="34" charset="0"/>
                        <a:buNone/>
                        <a:defRPr/>
                      </a:pPr>
                      <a:r>
                        <a:rPr lang="en-US" altLang="en-US" sz="2400" b="0" dirty="0">
                          <a:solidFill>
                            <a:schemeClr val="tx1"/>
                          </a:solidFill>
                          <a:latin typeface="+mn-lt"/>
                          <a:ea typeface="ヒラギノ角ゴ Pro W3" pitchFamily="1" charset="-128"/>
                        </a:rPr>
                        <a:t>Overview:  The incubator fund</a:t>
                      </a:r>
                    </a:p>
                    <a:p>
                      <a:pPr lvl="1" eaLnBrk="1" hangingPunct="1">
                        <a:lnSpc>
                          <a:spcPct val="100000"/>
                        </a:lnSpc>
                        <a:buFont typeface="Arial" panose="020B0604020202020204" pitchFamily="34" charset="0"/>
                        <a:buChar char="•"/>
                        <a:defRPr/>
                      </a:pPr>
                      <a:r>
                        <a:rPr lang="en-US" altLang="en-US" sz="2400" b="0" dirty="0">
                          <a:solidFill>
                            <a:schemeClr val="tx1"/>
                          </a:solidFill>
                          <a:latin typeface="+mn-lt"/>
                          <a:ea typeface="ヒラギノ角ゴ Pro W3" pitchFamily="1" charset="-128"/>
                        </a:rPr>
                        <a:t>Discipleship challenges: resourcing change</a:t>
                      </a:r>
                    </a:p>
                    <a:p>
                      <a:pPr lvl="0" eaLnBrk="1" hangingPunct="1">
                        <a:lnSpc>
                          <a:spcPct val="150000"/>
                        </a:lnSpc>
                        <a:buFont typeface="Arial" panose="020B0604020202020204" pitchFamily="34" charset="0"/>
                        <a:buNone/>
                        <a:defRPr/>
                      </a:pPr>
                      <a:r>
                        <a:rPr lang="en-US" sz="2400" b="0" dirty="0">
                          <a:solidFill>
                            <a:schemeClr val="tx1"/>
                          </a:solidFill>
                          <a:latin typeface="+mn-lt"/>
                          <a:ea typeface="ヒラギノ角ゴ Pro W3" pitchFamily="1" charset="-128"/>
                        </a:rPr>
                        <a:t>Salt pledges &amp; feedback</a:t>
                      </a:r>
                    </a:p>
                    <a:p>
                      <a:pPr lvl="0" eaLnBrk="1" hangingPunct="1">
                        <a:lnSpc>
                          <a:spcPct val="90000"/>
                        </a:lnSpc>
                        <a:buFont typeface="Arial" panose="020B0604020202020204" pitchFamily="34" charset="0"/>
                        <a:buNone/>
                        <a:defRPr/>
                      </a:pPr>
                      <a:r>
                        <a:rPr lang="en-US" sz="2400" b="0" dirty="0">
                          <a:solidFill>
                            <a:schemeClr val="tx1"/>
                          </a:solidFill>
                          <a:latin typeface="+mn-lt"/>
                          <a:ea typeface="ヒラギノ角ゴ Pro W3" pitchFamily="1" charset="-128"/>
                        </a:rPr>
                        <a:t>AOB &amp; Closing prayer</a:t>
                      </a:r>
                      <a:endParaRPr lang="en-GB" sz="2400" b="0" dirty="0">
                        <a:solidFill>
                          <a:schemeClr val="tx1"/>
                        </a:solidFill>
                        <a:latin typeface="+mn-lt"/>
                      </a:endParaRPr>
                    </a:p>
                    <a:p>
                      <a:pPr lvl="1" eaLnBrk="1" hangingPunct="1">
                        <a:lnSpc>
                          <a:spcPct val="90000"/>
                        </a:lnSpc>
                        <a:buFont typeface="Arial" panose="020B0604020202020204" pitchFamily="34" charset="0"/>
                        <a:buChar char="•"/>
                        <a:defRPr/>
                      </a:pPr>
                      <a:endParaRPr lang="en-US" altLang="en-US" sz="2400" b="0" dirty="0">
                        <a:solidFill>
                          <a:schemeClr val="tx1"/>
                        </a:solidFill>
                        <a:latin typeface="+mn-lt"/>
                        <a:ea typeface="ヒラギノ角ゴ Pro W3" pitchFamily="1" charset="-128"/>
                      </a:endParaRPr>
                    </a:p>
                  </a:txBody>
                  <a:tcPr marL="91437" marR="91437" marT="45698" marB="45698">
                    <a:noFill/>
                  </a:tcPr>
                </a:tc>
                <a:extLst>
                  <a:ext uri="{0D108BD9-81ED-4DB2-BD59-A6C34878D82A}">
                    <a16:rowId xmlns:a16="http://schemas.microsoft.com/office/drawing/2014/main" xmlns="" val="3460878771"/>
                  </a:ext>
                </a:extLst>
              </a:tr>
            </a:tbl>
          </a:graphicData>
        </a:graphic>
      </p:graphicFrame>
      <p:graphicFrame>
        <p:nvGraphicFramePr>
          <p:cNvPr id="10" name="Table 9">
            <a:extLst>
              <a:ext uri="{FF2B5EF4-FFF2-40B4-BE49-F238E27FC236}">
                <a16:creationId xmlns:a16="http://schemas.microsoft.com/office/drawing/2014/main" xmlns="" id="{735970AD-F5A8-4CB7-B49D-F117CC025F8B}"/>
              </a:ext>
            </a:extLst>
          </p:cNvPr>
          <p:cNvGraphicFramePr>
            <a:graphicFrameLocks noGrp="1"/>
          </p:cNvGraphicFramePr>
          <p:nvPr/>
        </p:nvGraphicFramePr>
        <p:xfrm>
          <a:off x="6877050" y="1228725"/>
          <a:ext cx="2051050" cy="4352925"/>
        </p:xfrm>
        <a:graphic>
          <a:graphicData uri="http://schemas.openxmlformats.org/drawingml/2006/table">
            <a:tbl>
              <a:tblPr firstRow="1" bandRow="1">
                <a:tableStyleId>{5C22544A-7EE6-4342-B048-85BDC9FD1C3A}</a:tableStyleId>
              </a:tblPr>
              <a:tblGrid>
                <a:gridCol w="2051050">
                  <a:extLst>
                    <a:ext uri="{9D8B030D-6E8A-4147-A177-3AD203B41FA5}">
                      <a16:colId xmlns:a16="http://schemas.microsoft.com/office/drawing/2014/main" xmlns="" val="3069287638"/>
                    </a:ext>
                  </a:extLst>
                </a:gridCol>
              </a:tblGrid>
              <a:tr h="420667">
                <a:tc>
                  <a:txBody>
                    <a:bodyPr/>
                    <a:lstStyle/>
                    <a:p>
                      <a:pPr eaLnBrk="1" hangingPunct="1">
                        <a:lnSpc>
                          <a:spcPct val="90000"/>
                        </a:lnSpc>
                        <a:buFont typeface="Arial" panose="020B0604020202020204" pitchFamily="34" charset="0"/>
                        <a:buNone/>
                        <a:defRPr/>
                      </a:pPr>
                      <a:r>
                        <a:rPr lang="en-US" altLang="en-US" sz="2400" b="0" dirty="0">
                          <a:solidFill>
                            <a:schemeClr val="tx1"/>
                          </a:solidFill>
                          <a:latin typeface="+mn-lt"/>
                          <a:ea typeface="ヒラギノ角ゴ Pro W3" pitchFamily="1" charset="-128"/>
                        </a:rPr>
                        <a:t>4.00-4.15pm</a:t>
                      </a:r>
                    </a:p>
                  </a:txBody>
                  <a:tcPr marL="91405" marR="91405" marT="45725" marB="45725">
                    <a:noFill/>
                  </a:tcPr>
                </a:tc>
                <a:extLst>
                  <a:ext uri="{0D108BD9-81ED-4DB2-BD59-A6C34878D82A}">
                    <a16:rowId xmlns:a16="http://schemas.microsoft.com/office/drawing/2014/main" xmlns="" val="1672010447"/>
                  </a:ext>
                </a:extLst>
              </a:tr>
              <a:tr h="457246">
                <a:tc>
                  <a:txBody>
                    <a:bodyPr/>
                    <a:lstStyle/>
                    <a:p>
                      <a:r>
                        <a:rPr lang="en-GB" sz="2400" b="0" dirty="0">
                          <a:solidFill>
                            <a:schemeClr val="tx1"/>
                          </a:solidFill>
                          <a:latin typeface="+mn-lt"/>
                        </a:rPr>
                        <a:t>4.15-4.45pm</a:t>
                      </a:r>
                    </a:p>
                  </a:txBody>
                  <a:tcPr marL="91405" marR="91405" marT="45725" marB="45725">
                    <a:noFill/>
                  </a:tcPr>
                </a:tc>
                <a:extLst>
                  <a:ext uri="{0D108BD9-81ED-4DB2-BD59-A6C34878D82A}">
                    <a16:rowId xmlns:a16="http://schemas.microsoft.com/office/drawing/2014/main" xmlns="" val="3362918993"/>
                  </a:ext>
                </a:extLst>
              </a:tr>
              <a:tr h="420667">
                <a:tc>
                  <a:txBody>
                    <a:bodyPr/>
                    <a:lstStyle/>
                    <a:p>
                      <a:pPr marL="0" lvl="0" indent="0" eaLnBrk="1" hangingPunct="1">
                        <a:lnSpc>
                          <a:spcPct val="90000"/>
                        </a:lnSpc>
                        <a:buFont typeface="Arial" panose="020B0604020202020204" pitchFamily="34" charset="0"/>
                        <a:buNone/>
                        <a:defRPr/>
                      </a:pPr>
                      <a:r>
                        <a:rPr lang="en-US" altLang="en-US" sz="2400" b="0" dirty="0">
                          <a:solidFill>
                            <a:schemeClr val="tx1"/>
                          </a:solidFill>
                          <a:latin typeface="+mn-lt"/>
                          <a:ea typeface="ヒラギノ角ゴ Pro W3" pitchFamily="1" charset="-128"/>
                        </a:rPr>
                        <a:t>4.45-5.25pm</a:t>
                      </a:r>
                    </a:p>
                  </a:txBody>
                  <a:tcPr marL="91405" marR="91405" marT="45725" marB="45725">
                    <a:noFill/>
                  </a:tcPr>
                </a:tc>
                <a:extLst>
                  <a:ext uri="{0D108BD9-81ED-4DB2-BD59-A6C34878D82A}">
                    <a16:rowId xmlns:a16="http://schemas.microsoft.com/office/drawing/2014/main" xmlns="" val="2131397440"/>
                  </a:ext>
                </a:extLst>
              </a:tr>
              <a:tr h="457246">
                <a:tc>
                  <a:txBody>
                    <a:bodyPr/>
                    <a:lstStyle/>
                    <a:p>
                      <a:endParaRPr lang="en-GB" sz="2400" b="0" dirty="0">
                        <a:solidFill>
                          <a:srgbClr val="FF0000"/>
                        </a:solidFill>
                        <a:latin typeface="+mn-lt"/>
                      </a:endParaRPr>
                    </a:p>
                  </a:txBody>
                  <a:tcPr marL="91405" marR="91405" marT="45725" marB="45725">
                    <a:noFill/>
                  </a:tcPr>
                </a:tc>
                <a:extLst>
                  <a:ext uri="{0D108BD9-81ED-4DB2-BD59-A6C34878D82A}">
                    <a16:rowId xmlns:a16="http://schemas.microsoft.com/office/drawing/2014/main" xmlns="" val="1682123415"/>
                  </a:ext>
                </a:extLst>
              </a:tr>
              <a:tr h="640084">
                <a:tc>
                  <a:txBody>
                    <a:bodyPr/>
                    <a:lstStyle/>
                    <a:p>
                      <a:pPr lvl="0" eaLnBrk="1" hangingPunct="1">
                        <a:lnSpc>
                          <a:spcPct val="90000"/>
                        </a:lnSpc>
                        <a:buFont typeface="Arial" panose="020B0604020202020204" pitchFamily="34" charset="0"/>
                        <a:buNone/>
                        <a:defRPr/>
                      </a:pPr>
                      <a:r>
                        <a:rPr lang="en-US" altLang="en-US" sz="2400" b="0" dirty="0">
                          <a:solidFill>
                            <a:schemeClr val="tx1"/>
                          </a:solidFill>
                          <a:latin typeface="+mn-lt"/>
                          <a:ea typeface="ヒラギノ角ゴ Pro W3" pitchFamily="1" charset="-128"/>
                        </a:rPr>
                        <a:t>5.50-6.20pm</a:t>
                      </a:r>
                      <a:endParaRPr lang="en-GB" sz="2400" b="0" dirty="0">
                        <a:solidFill>
                          <a:schemeClr val="tx1"/>
                        </a:solidFill>
                        <a:latin typeface="+mn-lt"/>
                      </a:endParaRPr>
                    </a:p>
                  </a:txBody>
                  <a:tcPr marL="91405" marR="91405" marT="45725" marB="45725">
                    <a:noFill/>
                  </a:tcPr>
                </a:tc>
                <a:extLst>
                  <a:ext uri="{0D108BD9-81ED-4DB2-BD59-A6C34878D82A}">
                    <a16:rowId xmlns:a16="http://schemas.microsoft.com/office/drawing/2014/main" xmlns="" val="2742203851"/>
                  </a:ext>
                </a:extLst>
              </a:tr>
              <a:tr h="1957015">
                <a:tc>
                  <a:txBody>
                    <a:bodyPr/>
                    <a:lstStyle/>
                    <a:p>
                      <a:pPr lvl="0" eaLnBrk="1" hangingPunct="1">
                        <a:lnSpc>
                          <a:spcPct val="150000"/>
                        </a:lnSpc>
                        <a:buFont typeface="Arial" panose="020B0604020202020204" pitchFamily="34" charset="0"/>
                        <a:buNone/>
                        <a:defRPr/>
                      </a:pPr>
                      <a:r>
                        <a:rPr lang="en-US" sz="2400" b="0" dirty="0">
                          <a:solidFill>
                            <a:schemeClr val="tx1"/>
                          </a:solidFill>
                          <a:latin typeface="+mn-lt"/>
                          <a:ea typeface="ヒラギノ角ゴ Pro W3" pitchFamily="1" charset="-128"/>
                        </a:rPr>
                        <a:t>6.20-6.50pm</a:t>
                      </a:r>
                    </a:p>
                    <a:p>
                      <a:pPr lvl="0" eaLnBrk="1" hangingPunct="1">
                        <a:lnSpc>
                          <a:spcPct val="90000"/>
                        </a:lnSpc>
                        <a:buFont typeface="Arial" panose="020B0604020202020204" pitchFamily="34" charset="0"/>
                        <a:buNone/>
                        <a:defRPr/>
                      </a:pPr>
                      <a:endParaRPr lang="en-US" sz="2400" b="0" dirty="0">
                        <a:solidFill>
                          <a:schemeClr val="tx1"/>
                        </a:solidFill>
                        <a:latin typeface="+mn-lt"/>
                        <a:ea typeface="ヒラギノ角ゴ Pro W3" pitchFamily="1" charset="-128"/>
                      </a:endParaRPr>
                    </a:p>
                    <a:p>
                      <a:pPr lvl="0" eaLnBrk="1" hangingPunct="1">
                        <a:lnSpc>
                          <a:spcPct val="90000"/>
                        </a:lnSpc>
                        <a:buFont typeface="Arial" panose="020B0604020202020204" pitchFamily="34" charset="0"/>
                        <a:buNone/>
                        <a:defRPr/>
                      </a:pPr>
                      <a:endParaRPr lang="en-US" sz="2400" b="0" dirty="0">
                        <a:solidFill>
                          <a:schemeClr val="tx1"/>
                        </a:solidFill>
                        <a:latin typeface="+mn-lt"/>
                        <a:ea typeface="ヒラギノ角ゴ Pro W3" pitchFamily="1" charset="-128"/>
                      </a:endParaRPr>
                    </a:p>
                    <a:p>
                      <a:pPr lvl="0" eaLnBrk="1" hangingPunct="1">
                        <a:lnSpc>
                          <a:spcPct val="90000"/>
                        </a:lnSpc>
                        <a:buFont typeface="Arial" panose="020B0604020202020204" pitchFamily="34" charset="0"/>
                        <a:buNone/>
                        <a:defRPr/>
                      </a:pPr>
                      <a:r>
                        <a:rPr lang="en-US" sz="2400" b="0" dirty="0">
                          <a:solidFill>
                            <a:schemeClr val="tx1"/>
                          </a:solidFill>
                          <a:latin typeface="+mn-lt"/>
                          <a:ea typeface="ヒラギノ角ゴ Pro W3" pitchFamily="1" charset="-128"/>
                        </a:rPr>
                        <a:t>6.50-7.00pm</a:t>
                      </a:r>
                      <a:endParaRPr lang="en-GB" sz="2400" b="0" dirty="0">
                        <a:solidFill>
                          <a:schemeClr val="tx1"/>
                        </a:solidFill>
                        <a:latin typeface="+mn-lt"/>
                      </a:endParaRPr>
                    </a:p>
                    <a:p>
                      <a:pPr lvl="1" eaLnBrk="1" hangingPunct="1">
                        <a:lnSpc>
                          <a:spcPct val="90000"/>
                        </a:lnSpc>
                        <a:buFont typeface="Arial" panose="020B0604020202020204" pitchFamily="34" charset="0"/>
                        <a:buChar char="•"/>
                        <a:defRPr/>
                      </a:pPr>
                      <a:endParaRPr lang="en-US" altLang="en-US" sz="2400" b="0" dirty="0">
                        <a:solidFill>
                          <a:schemeClr val="tx1"/>
                        </a:solidFill>
                        <a:latin typeface="+mn-lt"/>
                        <a:ea typeface="ヒラギノ角ゴ Pro W3" pitchFamily="1" charset="-128"/>
                      </a:endParaRPr>
                    </a:p>
                  </a:txBody>
                  <a:tcPr marL="91405" marR="91405" marT="45725" marB="45725">
                    <a:noFill/>
                  </a:tcPr>
                </a:tc>
                <a:extLst>
                  <a:ext uri="{0D108BD9-81ED-4DB2-BD59-A6C34878D82A}">
                    <a16:rowId xmlns:a16="http://schemas.microsoft.com/office/drawing/2014/main" xmlns="" val="346087877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xmlns="" id="{D04BD1AA-C09D-4555-9CE0-580935C8E1ED}"/>
              </a:ext>
            </a:extLst>
          </p:cNvPr>
          <p:cNvSpPr>
            <a:spLocks noChangeArrowheads="1"/>
          </p:cNvSpPr>
          <p:nvPr/>
        </p:nvSpPr>
        <p:spPr bwMode="auto">
          <a:xfrm>
            <a:off x="0" y="0"/>
            <a:ext cx="4572000" cy="5805488"/>
          </a:xfrm>
          <a:prstGeom prst="rec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sp>
        <p:nvSpPr>
          <p:cNvPr id="5" name="Rectangle 4">
            <a:extLst>
              <a:ext uri="{FF2B5EF4-FFF2-40B4-BE49-F238E27FC236}">
                <a16:creationId xmlns:a16="http://schemas.microsoft.com/office/drawing/2014/main" xmlns="" id="{3F4781E4-14B3-4D62-B134-F69A486AC40B}"/>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43012" name="Picture 2">
            <a:extLst>
              <a:ext uri="{FF2B5EF4-FFF2-40B4-BE49-F238E27FC236}">
                <a16:creationId xmlns:a16="http://schemas.microsoft.com/office/drawing/2014/main" xmlns="" id="{25D61093-3FF4-4976-A61B-FBEE51D7C8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
            <a:extLst>
              <a:ext uri="{FF2B5EF4-FFF2-40B4-BE49-F238E27FC236}">
                <a16:creationId xmlns:a16="http://schemas.microsoft.com/office/drawing/2014/main" xmlns="" id="{0E4F8ED3-776C-40A2-974D-075B70B9B5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xmlns="" id="{8BB40DC6-99C5-4801-A841-9897D03BBC7A}"/>
              </a:ext>
            </a:extLst>
          </p:cNvPr>
          <p:cNvSpPr>
            <a:spLocks noGrp="1"/>
          </p:cNvSpPr>
          <p:nvPr>
            <p:ph idx="1"/>
          </p:nvPr>
        </p:nvSpPr>
        <p:spPr>
          <a:xfrm>
            <a:off x="539750" y="0"/>
            <a:ext cx="2879725" cy="5805488"/>
          </a:xfrm>
        </p:spPr>
        <p:txBody>
          <a:bodyPr anchor="ctr"/>
          <a:lstStyle/>
          <a:p>
            <a:pPr marL="0" indent="0">
              <a:buFont typeface="Arial" panose="020B0604020202020204" pitchFamily="34" charset="0"/>
              <a:buNone/>
              <a:defRPr/>
            </a:pPr>
            <a:r>
              <a:rPr lang="en-US" altLang="en-US" i="1" dirty="0">
                <a:solidFill>
                  <a:schemeClr val="bg1"/>
                </a:solidFill>
                <a:ea typeface="ヒラギノ角ゴ Pro W3" pitchFamily="1" charset="-128"/>
              </a:rPr>
              <a:t>Feedback &amp; Personal Pledge</a:t>
            </a:r>
          </a:p>
          <a:p>
            <a:pPr marL="0" indent="0">
              <a:buFont typeface="Arial" panose="020B0604020202020204" pitchFamily="34" charset="0"/>
              <a:buNone/>
              <a:defRPr/>
            </a:pPr>
            <a:endParaRPr lang="en-GB" altLang="en-US" dirty="0">
              <a:solidFill>
                <a:schemeClr val="bg1"/>
              </a:solidFill>
              <a:ea typeface="ヒラギノ角ゴ Pro W3" pitchFamily="1" charset="-128"/>
            </a:endParaRPr>
          </a:p>
        </p:txBody>
      </p:sp>
      <p:pic>
        <p:nvPicPr>
          <p:cNvPr id="43015" name="Picture 14">
            <a:extLst>
              <a:ext uri="{FF2B5EF4-FFF2-40B4-BE49-F238E27FC236}">
                <a16:creationId xmlns:a16="http://schemas.microsoft.com/office/drawing/2014/main" xmlns="" id="{C8063CAC-255A-4948-8A07-F84AE41B43A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0"/>
            <a:ext cx="4989513"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ECB92FE0-E04B-40F0-AE93-5FAF5E481C02}"/>
              </a:ext>
            </a:extLst>
          </p:cNvPr>
          <p:cNvSpPr>
            <a:spLocks noGrp="1" noChangeArrowheads="1"/>
          </p:cNvSpPr>
          <p:nvPr>
            <p:ph type="title"/>
          </p:nvPr>
        </p:nvSpPr>
        <p:spPr>
          <a:xfrm>
            <a:off x="250825" y="2205038"/>
            <a:ext cx="4176713" cy="1439862"/>
          </a:xfrm>
        </p:spPr>
        <p:txBody>
          <a:bodyPr/>
          <a:lstStyle/>
          <a:p>
            <a:pPr eaLnBrk="1" hangingPunct="1">
              <a:defRPr/>
            </a:pPr>
            <a:r>
              <a:rPr lang="en-GB" sz="2400" b="1" spc="-50" dirty="0">
                <a:ea typeface="+mj-ea"/>
                <a:cs typeface="+mj-cs"/>
              </a:rPr>
              <a:t>Breakout Session (15min)</a:t>
            </a:r>
            <a:r>
              <a:rPr lang="en-GB" sz="2400" spc="-50" dirty="0">
                <a:ea typeface="+mj-ea"/>
                <a:cs typeface="+mj-cs"/>
              </a:rPr>
              <a:t/>
            </a:r>
            <a:br>
              <a:rPr lang="en-GB" sz="2400" spc="-50" dirty="0">
                <a:ea typeface="+mj-ea"/>
                <a:cs typeface="+mj-cs"/>
              </a:rPr>
            </a:br>
            <a:r>
              <a:rPr lang="en-GB" sz="2400" spc="-50" dirty="0">
                <a:ea typeface="+mj-ea"/>
                <a:cs typeface="+mj-cs"/>
              </a:rPr>
              <a:t/>
            </a:r>
            <a:br>
              <a:rPr lang="en-GB" sz="2400" spc="-50" dirty="0">
                <a:ea typeface="+mj-ea"/>
                <a:cs typeface="+mj-cs"/>
              </a:rPr>
            </a:br>
            <a:r>
              <a:rPr lang="en-GB" sz="2400" spc="-50" dirty="0">
                <a:ea typeface="+mj-ea"/>
                <a:cs typeface="+mj-cs"/>
              </a:rPr>
              <a:t>Looking at each challenge </a:t>
            </a:r>
            <a:br>
              <a:rPr lang="en-GB" sz="2400" spc="-50" dirty="0">
                <a:ea typeface="+mj-ea"/>
                <a:cs typeface="+mj-cs"/>
              </a:rPr>
            </a:br>
            <a:r>
              <a:rPr lang="en-GB" sz="2400" spc="-50" dirty="0">
                <a:ea typeface="+mj-ea"/>
                <a:cs typeface="+mj-cs"/>
              </a:rPr>
              <a:t/>
            </a:r>
            <a:br>
              <a:rPr lang="en-GB" sz="2400" spc="-50" dirty="0">
                <a:ea typeface="+mj-ea"/>
                <a:cs typeface="+mj-cs"/>
              </a:rPr>
            </a:br>
            <a:r>
              <a:rPr lang="en-GB" sz="2400" spc="-50" dirty="0">
                <a:ea typeface="+mj-ea"/>
                <a:cs typeface="+mj-cs"/>
              </a:rPr>
              <a:t>- how could we approach it? </a:t>
            </a:r>
            <a:br>
              <a:rPr lang="en-GB" sz="2400" spc="-50" dirty="0">
                <a:ea typeface="+mj-ea"/>
                <a:cs typeface="+mj-cs"/>
              </a:rPr>
            </a:br>
            <a:r>
              <a:rPr lang="en-GB" sz="2400" spc="-50" dirty="0">
                <a:ea typeface="+mj-ea"/>
                <a:cs typeface="+mj-cs"/>
              </a:rPr>
              <a:t>- who could we involve? </a:t>
            </a:r>
            <a:br>
              <a:rPr lang="en-GB" sz="2400" spc="-50" dirty="0">
                <a:ea typeface="+mj-ea"/>
                <a:cs typeface="+mj-cs"/>
              </a:rPr>
            </a:br>
            <a:r>
              <a:rPr lang="en-GB" sz="2400" spc="-50" dirty="0">
                <a:ea typeface="+mj-ea"/>
                <a:cs typeface="+mj-cs"/>
              </a:rPr>
              <a:t>- How can we maximise the impact?</a:t>
            </a:r>
            <a:br>
              <a:rPr lang="en-GB" sz="2400" spc="-50" dirty="0">
                <a:ea typeface="+mj-ea"/>
                <a:cs typeface="+mj-cs"/>
              </a:rPr>
            </a:br>
            <a:r>
              <a:rPr lang="en-GB" sz="2400" spc="-50" dirty="0">
                <a:ea typeface="+mj-ea"/>
                <a:cs typeface="+mj-cs"/>
              </a:rPr>
              <a:t>- What support can Christian Aid give you? </a:t>
            </a:r>
          </a:p>
        </p:txBody>
      </p:sp>
      <p:pic>
        <p:nvPicPr>
          <p:cNvPr id="45059" name="Picture 2">
            <a:extLst>
              <a:ext uri="{FF2B5EF4-FFF2-40B4-BE49-F238E27FC236}">
                <a16:creationId xmlns:a16="http://schemas.microsoft.com/office/drawing/2014/main" xmlns="" id="{A437A3B0-4D07-444F-8B8F-11CE2C220A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453188"/>
            <a:ext cx="457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AE5B534F-07B0-4DC1-AAEB-CB14D9670BD6}"/>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45061" name="Picture 9">
            <a:extLst>
              <a:ext uri="{FF2B5EF4-FFF2-40B4-BE49-F238E27FC236}">
                <a16:creationId xmlns:a16="http://schemas.microsoft.com/office/drawing/2014/main" xmlns="" id="{D025FC41-2FD7-4D0D-8B59-FA5FF0393C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a:extLst>
              <a:ext uri="{FF2B5EF4-FFF2-40B4-BE49-F238E27FC236}">
                <a16:creationId xmlns:a16="http://schemas.microsoft.com/office/drawing/2014/main" xmlns="" id="{4EDC14E2-F988-4195-8459-B43A734620A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a:extLst>
              <a:ext uri="{FF2B5EF4-FFF2-40B4-BE49-F238E27FC236}">
                <a16:creationId xmlns:a16="http://schemas.microsoft.com/office/drawing/2014/main" xmlns="" id="{47F28520-9272-43FF-BB9B-CDCB80E8CA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986338"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xmlns="" id="{86BB88B0-BB87-4A7D-BD2D-551E27BC3C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6238" y="-12700"/>
            <a:ext cx="4994275"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xmlns="" id="{BC04D1BA-AF4B-4678-9F06-2D3AD68E9334}"/>
              </a:ext>
            </a:extLst>
          </p:cNvPr>
          <p:cNvSpPr>
            <a:spLocks noChangeArrowheads="1"/>
          </p:cNvSpPr>
          <p:nvPr/>
        </p:nvSpPr>
        <p:spPr bwMode="auto">
          <a:xfrm>
            <a:off x="0" y="0"/>
            <a:ext cx="5508625" cy="16287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4"/>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sp>
        <p:nvSpPr>
          <p:cNvPr id="5" name="Slide Number Placeholder 4">
            <a:extLst>
              <a:ext uri="{FF2B5EF4-FFF2-40B4-BE49-F238E27FC236}">
                <a16:creationId xmlns:a16="http://schemas.microsoft.com/office/drawing/2014/main" xmlns="" id="{58385C7C-336B-4ABC-81E0-1A4594C11BB0}"/>
              </a:ext>
            </a:extLst>
          </p:cNvPr>
          <p:cNvSpPr>
            <a:spLocks noGrp="1"/>
          </p:cNvSpPr>
          <p:nvPr>
            <p:ph type="sldNum" sz="quarter" idx="11"/>
          </p:nvPr>
        </p:nvSpPr>
        <p:spPr/>
        <p:txBody>
          <a:bodyPr/>
          <a:lstStyle>
            <a:lvl1pPr>
              <a:spcBef>
                <a:spcPct val="20000"/>
              </a:spcBef>
              <a:buClr>
                <a:srgbClr val="FF0000"/>
              </a:buClr>
              <a:buFont typeface="Arial" panose="020B0604020202020204" pitchFamily="34" charset="0"/>
              <a:buBlip>
                <a:blip r:embed="rId4"/>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9C477E8C-9817-4966-9C01-180E7C87340B}" type="slidenum">
              <a:rPr lang="en-GB" altLang="en-US" sz="1800"/>
              <a:pPr>
                <a:spcBef>
                  <a:spcPct val="0"/>
                </a:spcBef>
                <a:buClrTx/>
                <a:buFontTx/>
                <a:buNone/>
                <a:defRPr/>
              </a:pPr>
              <a:t>22</a:t>
            </a:fld>
            <a:endParaRPr lang="en-GB" altLang="en-US" sz="1800"/>
          </a:p>
        </p:txBody>
      </p:sp>
      <p:sp>
        <p:nvSpPr>
          <p:cNvPr id="6" name="Rectangle 5">
            <a:extLst>
              <a:ext uri="{FF2B5EF4-FFF2-40B4-BE49-F238E27FC236}">
                <a16:creationId xmlns:a16="http://schemas.microsoft.com/office/drawing/2014/main" xmlns="" id="{7D1E5D44-7B3A-4E50-A2EE-B6E8C769127C}"/>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47110" name="Picture 6">
            <a:extLst>
              <a:ext uri="{FF2B5EF4-FFF2-40B4-BE49-F238E27FC236}">
                <a16:creationId xmlns:a16="http://schemas.microsoft.com/office/drawing/2014/main" xmlns="" id="{8E70E375-9690-46AD-B519-7222833C617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a:extLst>
              <a:ext uri="{FF2B5EF4-FFF2-40B4-BE49-F238E27FC236}">
                <a16:creationId xmlns:a16="http://schemas.microsoft.com/office/drawing/2014/main" xmlns="" id="{8AA9F341-8A32-4FC9-BD76-8D441E39342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Box 1">
            <a:extLst>
              <a:ext uri="{FF2B5EF4-FFF2-40B4-BE49-F238E27FC236}">
                <a16:creationId xmlns:a16="http://schemas.microsoft.com/office/drawing/2014/main" xmlns="" id="{6D84C5C3-3F60-4AF9-92A5-016D11D3DED9}"/>
              </a:ext>
            </a:extLst>
          </p:cNvPr>
          <p:cNvSpPr txBox="1">
            <a:spLocks noChangeArrowheads="1"/>
          </p:cNvSpPr>
          <p:nvPr/>
        </p:nvSpPr>
        <p:spPr bwMode="auto">
          <a:xfrm>
            <a:off x="250825" y="1484313"/>
            <a:ext cx="3889375"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panose="020B0604020202020204" pitchFamily="34" charset="0"/>
              <a:buBlip>
                <a:blip r:embed="rId4"/>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 typeface="Arial" panose="020B0604020202020204" pitchFamily="34" charset="0"/>
              <a:buNone/>
            </a:pPr>
            <a:r>
              <a:rPr lang="en-GB" altLang="en-US" sz="2400" b="1">
                <a:solidFill>
                  <a:srgbClr val="FF0000"/>
                </a:solidFill>
              </a:rPr>
              <a:t>Our aim is… </a:t>
            </a:r>
          </a:p>
          <a:p>
            <a:pPr eaLnBrk="1" hangingPunct="1">
              <a:spcBef>
                <a:spcPct val="0"/>
              </a:spcBef>
              <a:buClrTx/>
              <a:buFont typeface="Arial" panose="020B0604020202020204" pitchFamily="34" charset="0"/>
              <a:buNone/>
            </a:pPr>
            <a:endParaRPr lang="en-GB" altLang="en-US" sz="900"/>
          </a:p>
          <a:p>
            <a:pPr eaLnBrk="1" hangingPunct="1">
              <a:spcBef>
                <a:spcPct val="0"/>
              </a:spcBef>
              <a:buClrTx/>
              <a:buFontTx/>
              <a:buNone/>
            </a:pPr>
            <a:r>
              <a:rPr lang="en-GB" altLang="en-US" sz="2200"/>
              <a:t>To support businesses to grow and increase their social impact, and to help achieve Christian Aid’s Strategic Change Objectives, either </a:t>
            </a:r>
            <a:br>
              <a:rPr lang="en-GB" altLang="en-US" sz="2200"/>
            </a:br>
            <a:r>
              <a:rPr lang="en-GB" altLang="en-US" sz="2200"/>
              <a:t>by finding entrepreneurial models of achieving impact </a:t>
            </a:r>
            <a:br>
              <a:rPr lang="en-GB" altLang="en-US" sz="2200"/>
            </a:br>
            <a:r>
              <a:rPr lang="en-GB" altLang="en-US" sz="2200"/>
              <a:t>or by helping businesses towards self-sustaining business models</a:t>
            </a:r>
            <a:endParaRPr lang="en-GB" altLang="en-US" sz="1800"/>
          </a:p>
          <a:p>
            <a:pPr eaLnBrk="1" hangingPunct="1">
              <a:spcBef>
                <a:spcPct val="0"/>
              </a:spcBef>
              <a:buClrTx/>
              <a:buFontTx/>
              <a:buNone/>
            </a:pPr>
            <a:endParaRPr lang="en-GB" altLang="en-US" sz="2400"/>
          </a:p>
        </p:txBody>
      </p:sp>
      <p:sp>
        <p:nvSpPr>
          <p:cNvPr id="155650" name="Rectangle 2">
            <a:extLst>
              <a:ext uri="{FF2B5EF4-FFF2-40B4-BE49-F238E27FC236}">
                <a16:creationId xmlns:a16="http://schemas.microsoft.com/office/drawing/2014/main" xmlns="" id="{162F703A-C2D8-4F09-95C9-C01B85D8A965}"/>
              </a:ext>
            </a:extLst>
          </p:cNvPr>
          <p:cNvSpPr>
            <a:spLocks noGrp="1" noChangeArrowheads="1"/>
          </p:cNvSpPr>
          <p:nvPr>
            <p:ph type="title"/>
          </p:nvPr>
        </p:nvSpPr>
        <p:spPr>
          <a:xfrm>
            <a:off x="179388" y="333375"/>
            <a:ext cx="6769100" cy="792163"/>
          </a:xfrm>
        </p:spPr>
        <p:txBody>
          <a:bodyPr/>
          <a:lstStyle/>
          <a:p>
            <a:pPr eaLnBrk="1" hangingPunct="1">
              <a:defRPr/>
            </a:pPr>
            <a:r>
              <a:rPr lang="en-GB" spc="-50" dirty="0">
                <a:ea typeface="+mj-ea"/>
                <a:cs typeface="+mj-cs"/>
              </a:rPr>
              <a:t>Inclusive Business Programme Strategy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59BF3CD-4C18-4537-B903-AA0DC3901551}"/>
              </a:ext>
            </a:extLst>
          </p:cNvPr>
          <p:cNvSpPr>
            <a:spLocks noGrp="1"/>
          </p:cNvSpPr>
          <p:nvPr>
            <p:ph type="sldNum" sz="quarter" idx="14"/>
          </p:nvPr>
        </p:nvSpPr>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C38361D8-6589-4805-9DCA-49AE7E97FFE2}" type="slidenum">
              <a:rPr lang="en-GB" altLang="en-US" sz="1800"/>
              <a:pPr>
                <a:spcBef>
                  <a:spcPct val="0"/>
                </a:spcBef>
                <a:buClrTx/>
                <a:buFontTx/>
                <a:buNone/>
                <a:defRPr/>
              </a:pPr>
              <a:t>23</a:t>
            </a:fld>
            <a:endParaRPr lang="en-GB" altLang="en-US" sz="1800"/>
          </a:p>
        </p:txBody>
      </p:sp>
      <p:sp>
        <p:nvSpPr>
          <p:cNvPr id="7" name="Rectangle 2">
            <a:extLst>
              <a:ext uri="{FF2B5EF4-FFF2-40B4-BE49-F238E27FC236}">
                <a16:creationId xmlns:a16="http://schemas.microsoft.com/office/drawing/2014/main" xmlns="" id="{536B6668-FEC1-488E-8DCF-AF307EFEF55E}"/>
              </a:ext>
            </a:extLst>
          </p:cNvPr>
          <p:cNvSpPr txBox="1">
            <a:spLocks noChangeArrowheads="1"/>
          </p:cNvSpPr>
          <p:nvPr/>
        </p:nvSpPr>
        <p:spPr bwMode="auto">
          <a:xfrm>
            <a:off x="250825" y="333375"/>
            <a:ext cx="85344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lvl1pPr algn="l" rtl="0" eaLnBrk="0" fontAlgn="base" hangingPunct="0">
              <a:spcBef>
                <a:spcPct val="0"/>
              </a:spcBef>
              <a:spcAft>
                <a:spcPct val="0"/>
              </a:spcAft>
              <a:defRPr sz="4400">
                <a:solidFill>
                  <a:srgbClr val="FF0000"/>
                </a:solidFill>
                <a:latin typeface="+mj-lt"/>
                <a:ea typeface="ヒラギノ角ゴ Pro W3" charset="0"/>
                <a:cs typeface="ヒラギノ角ゴ Pro W3" charset="0"/>
              </a:defRPr>
            </a:lvl1pPr>
            <a:lvl2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2pPr>
            <a:lvl3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3pPr>
            <a:lvl4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4pPr>
            <a:lvl5pPr algn="l" rtl="0" eaLnBrk="0" fontAlgn="base" hangingPunct="0">
              <a:spcBef>
                <a:spcPct val="0"/>
              </a:spcBef>
              <a:spcAft>
                <a:spcPct val="0"/>
              </a:spcAft>
              <a:defRPr sz="4400">
                <a:solidFill>
                  <a:srgbClr val="FF0000"/>
                </a:solidFill>
                <a:latin typeface="Arial" charset="0"/>
                <a:ea typeface="ヒラギノ角ゴ Pro W3" charset="0"/>
                <a:cs typeface="ヒラギノ角ゴ Pro W3" charset="0"/>
              </a:defRPr>
            </a:lvl5pPr>
            <a:lvl6pPr marL="457200" algn="l" rtl="0" fontAlgn="base">
              <a:spcBef>
                <a:spcPct val="0"/>
              </a:spcBef>
              <a:spcAft>
                <a:spcPct val="0"/>
              </a:spcAft>
              <a:defRPr sz="4400" b="1">
                <a:solidFill>
                  <a:srgbClr val="FF0000"/>
                </a:solidFill>
                <a:latin typeface="Arial" charset="0"/>
                <a:ea typeface="ヒラギノ角ゴ Pro W3" charset="0"/>
              </a:defRPr>
            </a:lvl6pPr>
            <a:lvl7pPr marL="914400" algn="l" rtl="0" fontAlgn="base">
              <a:spcBef>
                <a:spcPct val="0"/>
              </a:spcBef>
              <a:spcAft>
                <a:spcPct val="0"/>
              </a:spcAft>
              <a:defRPr sz="4400" b="1">
                <a:solidFill>
                  <a:srgbClr val="FF0000"/>
                </a:solidFill>
                <a:latin typeface="Arial" charset="0"/>
                <a:ea typeface="ヒラギノ角ゴ Pro W3" charset="0"/>
              </a:defRPr>
            </a:lvl7pPr>
            <a:lvl8pPr marL="1371600" algn="l" rtl="0" fontAlgn="base">
              <a:spcBef>
                <a:spcPct val="0"/>
              </a:spcBef>
              <a:spcAft>
                <a:spcPct val="0"/>
              </a:spcAft>
              <a:defRPr sz="4400" b="1">
                <a:solidFill>
                  <a:srgbClr val="FF0000"/>
                </a:solidFill>
                <a:latin typeface="Arial" charset="0"/>
                <a:ea typeface="ヒラギノ角ゴ Pro W3" charset="0"/>
              </a:defRPr>
            </a:lvl8pPr>
            <a:lvl9pPr marL="1828800" algn="l" rtl="0" fontAlgn="base">
              <a:spcBef>
                <a:spcPct val="0"/>
              </a:spcBef>
              <a:spcAft>
                <a:spcPct val="0"/>
              </a:spcAft>
              <a:defRPr sz="4400" b="1">
                <a:solidFill>
                  <a:srgbClr val="FF0000"/>
                </a:solidFill>
                <a:latin typeface="Arial" charset="0"/>
                <a:ea typeface="ヒラギノ角ゴ Pro W3" charset="0"/>
              </a:defRPr>
            </a:lvl9pPr>
          </a:lstStyle>
          <a:p>
            <a:pPr eaLnBrk="1" hangingPunct="1">
              <a:defRPr/>
            </a:pPr>
            <a:r>
              <a:rPr lang="en-GB" dirty="0">
                <a:cs typeface="+mj-cs"/>
              </a:rPr>
              <a:t>Inclusive Business </a:t>
            </a:r>
          </a:p>
          <a:p>
            <a:pPr eaLnBrk="1" hangingPunct="1">
              <a:defRPr/>
            </a:pPr>
            <a:r>
              <a:rPr lang="en-GB" dirty="0">
                <a:cs typeface="+mj-cs"/>
              </a:rPr>
              <a:t>Programme</a:t>
            </a:r>
          </a:p>
        </p:txBody>
      </p:sp>
      <p:sp>
        <p:nvSpPr>
          <p:cNvPr id="3" name="Shape 2">
            <a:extLst>
              <a:ext uri="{FF2B5EF4-FFF2-40B4-BE49-F238E27FC236}">
                <a16:creationId xmlns:a16="http://schemas.microsoft.com/office/drawing/2014/main" xmlns="" id="{0EE4EA8E-63EA-466D-B213-E5ED14958043}"/>
              </a:ext>
            </a:extLst>
          </p:cNvPr>
          <p:cNvSpPr/>
          <p:nvPr/>
        </p:nvSpPr>
        <p:spPr>
          <a:xfrm>
            <a:off x="611188" y="1390650"/>
            <a:ext cx="5948362" cy="3717925"/>
          </a:xfrm>
          <a:prstGeom prst="swooshArrow">
            <a:avLst>
              <a:gd name="adj1" fmla="val 25000"/>
              <a:gd name="adj2" fmla="val 25000"/>
            </a:avLst>
          </a:prstGeom>
          <a:solidFill>
            <a:srgbClr val="FF0000"/>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xmlns="" id="{E3B111AB-1A74-487A-97D9-1C8C77F601AE}"/>
              </a:ext>
            </a:extLst>
          </p:cNvPr>
          <p:cNvSpPr/>
          <p:nvPr/>
        </p:nvSpPr>
        <p:spPr>
          <a:xfrm>
            <a:off x="1196975" y="4124325"/>
            <a:ext cx="136525" cy="136525"/>
          </a:xfrm>
          <a:prstGeom prst="ellipse">
            <a:avLst/>
          </a:prstGeom>
          <a:solidFill>
            <a:schemeClr val="bg1"/>
          </a:solidFill>
          <a:ln>
            <a:noFill/>
          </a:ln>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sp>
      <p:sp>
        <p:nvSpPr>
          <p:cNvPr id="14" name="Freeform 13">
            <a:extLst>
              <a:ext uri="{FF2B5EF4-FFF2-40B4-BE49-F238E27FC236}">
                <a16:creationId xmlns:a16="http://schemas.microsoft.com/office/drawing/2014/main" xmlns="" id="{B1FBB84B-9686-406F-AF4D-2A6F4FAB283B}"/>
              </a:ext>
            </a:extLst>
          </p:cNvPr>
          <p:cNvSpPr/>
          <p:nvPr/>
        </p:nvSpPr>
        <p:spPr>
          <a:xfrm>
            <a:off x="971550" y="4508500"/>
            <a:ext cx="1452563" cy="250825"/>
          </a:xfrm>
          <a:custGeom>
            <a:avLst/>
            <a:gdLst>
              <a:gd name="connsiteX0" fmla="*/ 0 w 1452286"/>
              <a:gd name="connsiteY0" fmla="*/ 0 h 974114"/>
              <a:gd name="connsiteX1" fmla="*/ 1452286 w 1452286"/>
              <a:gd name="connsiteY1" fmla="*/ 0 h 974114"/>
              <a:gd name="connsiteX2" fmla="*/ 1452286 w 1452286"/>
              <a:gd name="connsiteY2" fmla="*/ 974114 h 974114"/>
              <a:gd name="connsiteX3" fmla="*/ 0 w 1452286"/>
              <a:gd name="connsiteY3" fmla="*/ 974114 h 974114"/>
              <a:gd name="connsiteX4" fmla="*/ 0 w 1452286"/>
              <a:gd name="connsiteY4" fmla="*/ 0 h 97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286" h="974114">
                <a:moveTo>
                  <a:pt x="0" y="0"/>
                </a:moveTo>
                <a:lnTo>
                  <a:pt x="1452286" y="0"/>
                </a:lnTo>
                <a:lnTo>
                  <a:pt x="1452286" y="974114"/>
                </a:lnTo>
                <a:lnTo>
                  <a:pt x="0" y="9741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2487" tIns="0" rIns="0" bIns="0" spcCol="1270"/>
          <a:lstStyle/>
          <a:p>
            <a:pPr algn="ctr" defTabSz="577850" eaLnBrk="1" hangingPunct="1">
              <a:lnSpc>
                <a:spcPct val="90000"/>
              </a:lnSpc>
              <a:spcAft>
                <a:spcPct val="35000"/>
              </a:spcAft>
              <a:defRPr/>
            </a:pPr>
            <a:r>
              <a:rPr lang="en-GB" sz="1300" dirty="0">
                <a:solidFill>
                  <a:schemeClr val="tx2">
                    <a:lumMod val="50000"/>
                  </a:schemeClr>
                </a:solidFill>
              </a:rPr>
              <a:t>Programmes</a:t>
            </a:r>
          </a:p>
        </p:txBody>
      </p:sp>
      <p:sp>
        <p:nvSpPr>
          <p:cNvPr id="15" name="Oval 14">
            <a:extLst>
              <a:ext uri="{FF2B5EF4-FFF2-40B4-BE49-F238E27FC236}">
                <a16:creationId xmlns:a16="http://schemas.microsoft.com/office/drawing/2014/main" xmlns="" id="{F900DAE6-D9D2-40D1-B25F-519C7DF27836}"/>
              </a:ext>
            </a:extLst>
          </p:cNvPr>
          <p:cNvSpPr/>
          <p:nvPr/>
        </p:nvSpPr>
        <p:spPr>
          <a:xfrm>
            <a:off x="1938338" y="3429000"/>
            <a:ext cx="214312" cy="214313"/>
          </a:xfrm>
          <a:prstGeom prst="ellipse">
            <a:avLst/>
          </a:prstGeom>
          <a:solidFill>
            <a:schemeClr val="bg1"/>
          </a:solidFill>
          <a:ln>
            <a:noFill/>
          </a:ln>
        </p:spPr>
        <p:style>
          <a:lnRef idx="2">
            <a:schemeClr val="lt1">
              <a:hueOff val="0"/>
              <a:satOff val="0"/>
              <a:lumOff val="0"/>
              <a:alphaOff val="0"/>
            </a:schemeClr>
          </a:lnRef>
          <a:fillRef idx="1">
            <a:schemeClr val="accent2">
              <a:alpha val="90000"/>
              <a:hueOff val="0"/>
              <a:satOff val="0"/>
              <a:lumOff val="0"/>
              <a:alphaOff val="-10000"/>
            </a:schemeClr>
          </a:fillRef>
          <a:effectRef idx="0">
            <a:schemeClr val="accent2">
              <a:alpha val="90000"/>
              <a:hueOff val="0"/>
              <a:satOff val="0"/>
              <a:lumOff val="0"/>
              <a:alphaOff val="-10000"/>
            </a:schemeClr>
          </a:effectRef>
          <a:fontRef idx="minor">
            <a:schemeClr val="lt1"/>
          </a:fontRef>
        </p:style>
      </p:sp>
      <p:sp>
        <p:nvSpPr>
          <p:cNvPr id="16" name="Freeform 15">
            <a:extLst>
              <a:ext uri="{FF2B5EF4-FFF2-40B4-BE49-F238E27FC236}">
                <a16:creationId xmlns:a16="http://schemas.microsoft.com/office/drawing/2014/main" xmlns="" id="{6AF2B882-B2D0-4E49-9FE5-6C872B164F23}"/>
              </a:ext>
            </a:extLst>
          </p:cNvPr>
          <p:cNvSpPr/>
          <p:nvPr/>
        </p:nvSpPr>
        <p:spPr>
          <a:xfrm>
            <a:off x="668338" y="3190875"/>
            <a:ext cx="987425" cy="617538"/>
          </a:xfrm>
          <a:custGeom>
            <a:avLst/>
            <a:gdLst>
              <a:gd name="connsiteX0" fmla="*/ 0 w 987329"/>
              <a:gd name="connsiteY0" fmla="*/ 0 h 1557571"/>
              <a:gd name="connsiteX1" fmla="*/ 987329 w 987329"/>
              <a:gd name="connsiteY1" fmla="*/ 0 h 1557571"/>
              <a:gd name="connsiteX2" fmla="*/ 987329 w 987329"/>
              <a:gd name="connsiteY2" fmla="*/ 1557571 h 1557571"/>
              <a:gd name="connsiteX3" fmla="*/ 0 w 987329"/>
              <a:gd name="connsiteY3" fmla="*/ 1557571 h 1557571"/>
              <a:gd name="connsiteX4" fmla="*/ 0 w 987329"/>
              <a:gd name="connsiteY4" fmla="*/ 0 h 1557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329" h="1557571">
                <a:moveTo>
                  <a:pt x="0" y="0"/>
                </a:moveTo>
                <a:lnTo>
                  <a:pt x="987329" y="0"/>
                </a:lnTo>
                <a:lnTo>
                  <a:pt x="987329" y="1557571"/>
                </a:lnTo>
                <a:lnTo>
                  <a:pt x="0" y="15575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3458" tIns="0" rIns="0" bIns="0" spcCol="1270"/>
          <a:lstStyle/>
          <a:p>
            <a:pPr defTabSz="577850" eaLnBrk="1" hangingPunct="1">
              <a:lnSpc>
                <a:spcPct val="90000"/>
              </a:lnSpc>
              <a:spcAft>
                <a:spcPct val="35000"/>
              </a:spcAft>
              <a:defRPr/>
            </a:pPr>
            <a:r>
              <a:rPr lang="en-GB" sz="1300" dirty="0">
                <a:solidFill>
                  <a:schemeClr val="tx2">
                    <a:lumMod val="50000"/>
                  </a:schemeClr>
                </a:solidFill>
              </a:rPr>
              <a:t>Key enterprises identified</a:t>
            </a:r>
          </a:p>
        </p:txBody>
      </p:sp>
      <p:sp>
        <p:nvSpPr>
          <p:cNvPr id="19" name="Freeform 18">
            <a:extLst>
              <a:ext uri="{FF2B5EF4-FFF2-40B4-BE49-F238E27FC236}">
                <a16:creationId xmlns:a16="http://schemas.microsoft.com/office/drawing/2014/main" xmlns="" id="{31F6148F-64D1-480C-BE7B-5FF7F63FFD81}"/>
              </a:ext>
            </a:extLst>
          </p:cNvPr>
          <p:cNvSpPr/>
          <p:nvPr/>
        </p:nvSpPr>
        <p:spPr>
          <a:xfrm>
            <a:off x="3506788" y="1266825"/>
            <a:ext cx="1147762" cy="1041400"/>
          </a:xfrm>
          <a:custGeom>
            <a:avLst/>
            <a:gdLst>
              <a:gd name="connsiteX0" fmla="*/ 0 w 1147918"/>
              <a:gd name="connsiteY0" fmla="*/ 0 h 2089152"/>
              <a:gd name="connsiteX1" fmla="*/ 1147918 w 1147918"/>
              <a:gd name="connsiteY1" fmla="*/ 0 h 2089152"/>
              <a:gd name="connsiteX2" fmla="*/ 1147918 w 1147918"/>
              <a:gd name="connsiteY2" fmla="*/ 2089152 h 2089152"/>
              <a:gd name="connsiteX3" fmla="*/ 0 w 1147918"/>
              <a:gd name="connsiteY3" fmla="*/ 2089152 h 2089152"/>
              <a:gd name="connsiteX4" fmla="*/ 0 w 1147918"/>
              <a:gd name="connsiteY4" fmla="*/ 0 h 208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8" h="2089152">
                <a:moveTo>
                  <a:pt x="0" y="0"/>
                </a:moveTo>
                <a:lnTo>
                  <a:pt x="1147918" y="0"/>
                </a:lnTo>
                <a:lnTo>
                  <a:pt x="1147918" y="2089152"/>
                </a:lnTo>
                <a:lnTo>
                  <a:pt x="0" y="20891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51277" tIns="0" rIns="0" bIns="0" spcCol="1270"/>
          <a:lstStyle/>
          <a:p>
            <a:pPr defTabSz="577850" eaLnBrk="1" hangingPunct="1">
              <a:lnSpc>
                <a:spcPct val="90000"/>
              </a:lnSpc>
              <a:spcAft>
                <a:spcPct val="35000"/>
              </a:spcAft>
              <a:defRPr/>
            </a:pPr>
            <a:r>
              <a:rPr lang="en-GB" sz="1300" dirty="0">
                <a:solidFill>
                  <a:schemeClr val="tx2">
                    <a:lumMod val="50000"/>
                  </a:schemeClr>
                </a:solidFill>
              </a:rPr>
              <a:t>Technical Assistance and Business Development Support</a:t>
            </a:r>
          </a:p>
        </p:txBody>
      </p:sp>
      <p:sp>
        <p:nvSpPr>
          <p:cNvPr id="20" name="Oval 19">
            <a:extLst>
              <a:ext uri="{FF2B5EF4-FFF2-40B4-BE49-F238E27FC236}">
                <a16:creationId xmlns:a16="http://schemas.microsoft.com/office/drawing/2014/main" xmlns="" id="{76F3FBBC-520A-4513-8627-EC87037610A5}"/>
              </a:ext>
            </a:extLst>
          </p:cNvPr>
          <p:cNvSpPr/>
          <p:nvPr/>
        </p:nvSpPr>
        <p:spPr>
          <a:xfrm>
            <a:off x="4081463" y="2381250"/>
            <a:ext cx="368300" cy="368300"/>
          </a:xfrm>
          <a:prstGeom prst="ellipse">
            <a:avLst/>
          </a:prstGeom>
          <a:solidFill>
            <a:schemeClr val="bg1"/>
          </a:solidFill>
          <a:ln>
            <a:noFill/>
          </a:ln>
        </p:spPr>
        <p:style>
          <a:lnRef idx="2">
            <a:schemeClr val="lt1">
              <a:hueOff val="0"/>
              <a:satOff val="0"/>
              <a:lumOff val="0"/>
              <a:alphaOff val="0"/>
            </a:schemeClr>
          </a:lnRef>
          <a:fillRef idx="1">
            <a:schemeClr val="accent2">
              <a:alpha val="90000"/>
              <a:hueOff val="0"/>
              <a:satOff val="0"/>
              <a:lumOff val="0"/>
              <a:alphaOff val="-30000"/>
            </a:schemeClr>
          </a:fillRef>
          <a:effectRef idx="0">
            <a:schemeClr val="accent2">
              <a:alpha val="90000"/>
              <a:hueOff val="0"/>
              <a:satOff val="0"/>
              <a:lumOff val="0"/>
              <a:alphaOff val="-30000"/>
            </a:schemeClr>
          </a:effectRef>
          <a:fontRef idx="minor">
            <a:schemeClr val="lt1"/>
          </a:fontRef>
        </p:style>
      </p:sp>
      <p:sp>
        <p:nvSpPr>
          <p:cNvPr id="21" name="Freeform 20">
            <a:extLst>
              <a:ext uri="{FF2B5EF4-FFF2-40B4-BE49-F238E27FC236}">
                <a16:creationId xmlns:a16="http://schemas.microsoft.com/office/drawing/2014/main" xmlns="" id="{F1B60994-E875-4FE1-A0AC-F61DE0917C75}"/>
              </a:ext>
            </a:extLst>
          </p:cNvPr>
          <p:cNvSpPr/>
          <p:nvPr/>
        </p:nvSpPr>
        <p:spPr>
          <a:xfrm>
            <a:off x="2995613" y="3327400"/>
            <a:ext cx="1349375" cy="492125"/>
          </a:xfrm>
          <a:custGeom>
            <a:avLst/>
            <a:gdLst>
              <a:gd name="connsiteX0" fmla="*/ 0 w 1189553"/>
              <a:gd name="connsiteY0" fmla="*/ 0 h 2490627"/>
              <a:gd name="connsiteX1" fmla="*/ 1189553 w 1189553"/>
              <a:gd name="connsiteY1" fmla="*/ 0 h 2490627"/>
              <a:gd name="connsiteX2" fmla="*/ 1189553 w 1189553"/>
              <a:gd name="connsiteY2" fmla="*/ 2490627 h 2490627"/>
              <a:gd name="connsiteX3" fmla="*/ 0 w 1189553"/>
              <a:gd name="connsiteY3" fmla="*/ 2490627 h 2490627"/>
              <a:gd name="connsiteX4" fmla="*/ 0 w 1189553"/>
              <a:gd name="connsiteY4" fmla="*/ 0 h 2490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53" h="2490627">
                <a:moveTo>
                  <a:pt x="0" y="0"/>
                </a:moveTo>
                <a:lnTo>
                  <a:pt x="1189553" y="0"/>
                </a:lnTo>
                <a:lnTo>
                  <a:pt x="1189553" y="2490627"/>
                </a:lnTo>
                <a:lnTo>
                  <a:pt x="0" y="24906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5399" tIns="0" rIns="0" bIns="0" spcCol="1270"/>
          <a:lstStyle/>
          <a:p>
            <a:pPr defTabSz="577850" eaLnBrk="1" hangingPunct="1">
              <a:lnSpc>
                <a:spcPct val="90000"/>
              </a:lnSpc>
              <a:spcAft>
                <a:spcPct val="35000"/>
              </a:spcAft>
              <a:defRPr/>
            </a:pPr>
            <a:r>
              <a:rPr lang="en-GB" sz="1300" dirty="0">
                <a:solidFill>
                  <a:schemeClr val="tx2">
                    <a:lumMod val="50000"/>
                  </a:schemeClr>
                </a:solidFill>
              </a:rPr>
              <a:t>Incubation Programme</a:t>
            </a:r>
          </a:p>
        </p:txBody>
      </p:sp>
      <p:sp>
        <p:nvSpPr>
          <p:cNvPr id="22" name="Oval 21">
            <a:extLst>
              <a:ext uri="{FF2B5EF4-FFF2-40B4-BE49-F238E27FC236}">
                <a16:creationId xmlns:a16="http://schemas.microsoft.com/office/drawing/2014/main" xmlns="" id="{BB83B159-BB05-4C58-9FA8-1570E5BDECBD}"/>
              </a:ext>
            </a:extLst>
          </p:cNvPr>
          <p:cNvSpPr/>
          <p:nvPr/>
        </p:nvSpPr>
        <p:spPr>
          <a:xfrm>
            <a:off x="5256213" y="2044700"/>
            <a:ext cx="469900" cy="469900"/>
          </a:xfrm>
          <a:prstGeom prst="ellipse">
            <a:avLst/>
          </a:prstGeom>
          <a:solidFill>
            <a:schemeClr val="bg1"/>
          </a:solidFill>
          <a:ln>
            <a:noFill/>
          </a:ln>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sp>
      <p:sp>
        <p:nvSpPr>
          <p:cNvPr id="23" name="Freeform 22">
            <a:extLst>
              <a:ext uri="{FF2B5EF4-FFF2-40B4-BE49-F238E27FC236}">
                <a16:creationId xmlns:a16="http://schemas.microsoft.com/office/drawing/2014/main" xmlns="" id="{82B7560C-34B1-42CE-974A-6359D289E578}"/>
              </a:ext>
            </a:extLst>
          </p:cNvPr>
          <p:cNvSpPr/>
          <p:nvPr/>
        </p:nvSpPr>
        <p:spPr>
          <a:xfrm>
            <a:off x="4932363" y="3068638"/>
            <a:ext cx="1189037" cy="400050"/>
          </a:xfrm>
          <a:custGeom>
            <a:avLst/>
            <a:gdLst>
              <a:gd name="connsiteX0" fmla="*/ 0 w 1189553"/>
              <a:gd name="connsiteY0" fmla="*/ 0 h 2841909"/>
              <a:gd name="connsiteX1" fmla="*/ 1189553 w 1189553"/>
              <a:gd name="connsiteY1" fmla="*/ 0 h 2841909"/>
              <a:gd name="connsiteX2" fmla="*/ 1189553 w 1189553"/>
              <a:gd name="connsiteY2" fmla="*/ 2841909 h 2841909"/>
              <a:gd name="connsiteX3" fmla="*/ 0 w 1189553"/>
              <a:gd name="connsiteY3" fmla="*/ 2841909 h 2841909"/>
              <a:gd name="connsiteX4" fmla="*/ 0 w 1189553"/>
              <a:gd name="connsiteY4" fmla="*/ 0 h 284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53" h="2841909">
                <a:moveTo>
                  <a:pt x="0" y="0"/>
                </a:moveTo>
                <a:lnTo>
                  <a:pt x="1189553" y="0"/>
                </a:lnTo>
                <a:lnTo>
                  <a:pt x="1189553" y="2841909"/>
                </a:lnTo>
                <a:lnTo>
                  <a:pt x="0" y="28419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8976" tIns="0" rIns="0" bIns="0" spcCol="1270"/>
          <a:lstStyle/>
          <a:p>
            <a:pPr defTabSz="577850" eaLnBrk="1" hangingPunct="1">
              <a:lnSpc>
                <a:spcPct val="90000"/>
              </a:lnSpc>
              <a:spcAft>
                <a:spcPct val="35000"/>
              </a:spcAft>
              <a:defRPr/>
            </a:pPr>
            <a:r>
              <a:rPr lang="en-GB" sz="1300" dirty="0">
                <a:solidFill>
                  <a:schemeClr val="tx2">
                    <a:lumMod val="50000"/>
                  </a:schemeClr>
                </a:solidFill>
              </a:rPr>
              <a:t>Impact Investment</a:t>
            </a:r>
          </a:p>
        </p:txBody>
      </p:sp>
      <p:pic>
        <p:nvPicPr>
          <p:cNvPr id="6" name="Picture 8">
            <a:extLst>
              <a:ext uri="{FF2B5EF4-FFF2-40B4-BE49-F238E27FC236}">
                <a16:creationId xmlns:a16="http://schemas.microsoft.com/office/drawing/2014/main" xmlns="" id="{9F540066-9DC0-48CF-B47F-0669A402B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1863" y="4557713"/>
            <a:ext cx="16462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273DEDDA-3107-4F5F-9633-9B69F99B612E}"/>
              </a:ext>
            </a:extLst>
          </p:cNvPr>
          <p:cNvSpPr txBox="1">
            <a:spLocks noChangeArrowheads="1"/>
          </p:cNvSpPr>
          <p:nvPr/>
        </p:nvSpPr>
        <p:spPr bwMode="auto">
          <a:xfrm>
            <a:off x="5711825" y="3481388"/>
            <a:ext cx="1820863" cy="1076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ClrTx/>
              <a:buFontTx/>
              <a:buNone/>
            </a:pPr>
            <a:r>
              <a:rPr lang="en-GB" altLang="en-US" sz="1600">
                <a:solidFill>
                  <a:srgbClr val="000000"/>
                </a:solidFill>
                <a:latin typeface="Calibri" panose="020F0502020204030204" pitchFamily="34" charset="0"/>
              </a:rPr>
              <a:t>Direct or Introduced to external </a:t>
            </a:r>
            <a:r>
              <a:rPr lang="ja-JP" altLang="en-GB" sz="1600">
                <a:solidFill>
                  <a:srgbClr val="000000"/>
                </a:solidFill>
                <a:latin typeface="Calibri" panose="020F0502020204030204" pitchFamily="34" charset="0"/>
              </a:rPr>
              <a:t>‘</a:t>
            </a:r>
            <a:r>
              <a:rPr lang="en-GB" altLang="ja-JP" sz="1600">
                <a:solidFill>
                  <a:srgbClr val="000000"/>
                </a:solidFill>
                <a:latin typeface="Calibri" panose="020F0502020204030204" pitchFamily="34" charset="0"/>
              </a:rPr>
              <a:t>patient</a:t>
            </a:r>
            <a:r>
              <a:rPr lang="ja-JP" altLang="en-GB" sz="1600">
                <a:solidFill>
                  <a:srgbClr val="000000"/>
                </a:solidFill>
                <a:latin typeface="Calibri" panose="020F0502020204030204" pitchFamily="34" charset="0"/>
              </a:rPr>
              <a:t>’</a:t>
            </a:r>
            <a:r>
              <a:rPr lang="en-GB" altLang="ja-JP" sz="1600">
                <a:solidFill>
                  <a:srgbClr val="000000"/>
                </a:solidFill>
                <a:latin typeface="Calibri" panose="020F0502020204030204" pitchFamily="34" charset="0"/>
              </a:rPr>
              <a:t> investors (£100k+)?</a:t>
            </a:r>
            <a:endParaRPr lang="en-GB" altLang="en-US" sz="160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xmlns="" id="{DA0FA0AE-B9BD-4588-A3B4-3CE64C4C078C}"/>
              </a:ext>
            </a:extLst>
          </p:cNvPr>
          <p:cNvSpPr txBox="1"/>
          <p:nvPr/>
        </p:nvSpPr>
        <p:spPr>
          <a:xfrm>
            <a:off x="-155575" y="5019675"/>
            <a:ext cx="2703513" cy="584200"/>
          </a:xfrm>
          <a:prstGeom prst="rect">
            <a:avLst/>
          </a:prstGeom>
          <a:noFill/>
          <a:ln>
            <a:solidFill>
              <a:srgbClr val="FF0000"/>
            </a:solidFill>
          </a:ln>
        </p:spPr>
        <p:txBody>
          <a:bodyPr>
            <a:spAutoFit/>
          </a:bodyPr>
          <a:lstStyle/>
          <a:p>
            <a:pPr algn="ctr" eaLnBrk="1" hangingPunct="1">
              <a:defRPr/>
            </a:pPr>
            <a:r>
              <a:rPr lang="en-GB" sz="1600" dirty="0">
                <a:solidFill>
                  <a:schemeClr val="tx2">
                    <a:lumMod val="50000"/>
                  </a:schemeClr>
                </a:solidFill>
                <a:latin typeface="Calibri" panose="020F0502020204030204" pitchFamily="34" charset="0"/>
                <a:ea typeface="ヒラギノ角ゴ Pro W3" charset="-128"/>
                <a:cs typeface="+mn-cs"/>
              </a:rPr>
              <a:t>Can this business help achieve programme goals?</a:t>
            </a:r>
          </a:p>
        </p:txBody>
      </p:sp>
      <p:sp>
        <p:nvSpPr>
          <p:cNvPr id="10" name="TextBox 9">
            <a:extLst>
              <a:ext uri="{FF2B5EF4-FFF2-40B4-BE49-F238E27FC236}">
                <a16:creationId xmlns:a16="http://schemas.microsoft.com/office/drawing/2014/main" xmlns="" id="{2340B8E0-6B51-4E68-B707-F32D408A9BA7}"/>
              </a:ext>
            </a:extLst>
          </p:cNvPr>
          <p:cNvSpPr txBox="1"/>
          <p:nvPr/>
        </p:nvSpPr>
        <p:spPr>
          <a:xfrm>
            <a:off x="323850" y="2565400"/>
            <a:ext cx="1638300" cy="584200"/>
          </a:xfrm>
          <a:prstGeom prst="rect">
            <a:avLst/>
          </a:prstGeom>
          <a:noFill/>
          <a:ln>
            <a:solidFill>
              <a:srgbClr val="FF0000"/>
            </a:solidFill>
          </a:ln>
        </p:spPr>
        <p:txBody>
          <a:bodyPr>
            <a:spAutoFit/>
          </a:bodyPr>
          <a:lstStyle/>
          <a:p>
            <a:pPr algn="ctr" eaLnBrk="1" hangingPunct="1">
              <a:defRPr/>
            </a:pPr>
            <a:r>
              <a:rPr lang="en-GB" sz="1600" dirty="0">
                <a:solidFill>
                  <a:schemeClr val="tx2">
                    <a:lumMod val="50000"/>
                  </a:schemeClr>
                </a:solidFill>
                <a:latin typeface="Calibri" panose="020F0502020204030204" pitchFamily="34" charset="0"/>
                <a:ea typeface="ヒラギノ角ゴ Pro W3" charset="-128"/>
                <a:cs typeface="+mn-cs"/>
              </a:rPr>
              <a:t>Can it be a viable business?</a:t>
            </a:r>
          </a:p>
        </p:txBody>
      </p:sp>
      <p:sp>
        <p:nvSpPr>
          <p:cNvPr id="11" name="TextBox 10">
            <a:extLst>
              <a:ext uri="{FF2B5EF4-FFF2-40B4-BE49-F238E27FC236}">
                <a16:creationId xmlns:a16="http://schemas.microsoft.com/office/drawing/2014/main" xmlns="" id="{373456C7-82CB-4E55-944C-1F00ECAF535C}"/>
              </a:ext>
            </a:extLst>
          </p:cNvPr>
          <p:cNvSpPr txBox="1">
            <a:spLocks noChangeArrowheads="1"/>
          </p:cNvSpPr>
          <p:nvPr/>
        </p:nvSpPr>
        <p:spPr bwMode="auto">
          <a:xfrm>
            <a:off x="3314700" y="3959225"/>
            <a:ext cx="1512888" cy="1076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ClrTx/>
              <a:buFontTx/>
              <a:buNone/>
            </a:pPr>
            <a:r>
              <a:rPr lang="en-GB" altLang="en-US" sz="1600">
                <a:solidFill>
                  <a:srgbClr val="000000"/>
                </a:solidFill>
                <a:latin typeface="Calibri" panose="020F0502020204030204" pitchFamily="34" charset="0"/>
              </a:rPr>
              <a:t>Does it need </a:t>
            </a:r>
            <a:r>
              <a:rPr lang="en-GB" altLang="ja-JP" sz="1600">
                <a:solidFill>
                  <a:srgbClr val="000000"/>
                </a:solidFill>
                <a:latin typeface="Calibri" panose="020F0502020204030204" pitchFamily="34" charset="0"/>
              </a:rPr>
              <a:t>support to meet ACRE criteria</a:t>
            </a:r>
            <a:endParaRPr lang="en-GB" altLang="en-US" sz="1600">
              <a:solidFill>
                <a:srgbClr val="000000"/>
              </a:solidFill>
              <a:latin typeface="Calibri" panose="020F0502020204030204" pitchFamily="34" charset="0"/>
            </a:endParaRPr>
          </a:p>
        </p:txBody>
      </p:sp>
      <p:sp>
        <p:nvSpPr>
          <p:cNvPr id="12" name="TextBox 11">
            <a:extLst>
              <a:ext uri="{FF2B5EF4-FFF2-40B4-BE49-F238E27FC236}">
                <a16:creationId xmlns:a16="http://schemas.microsoft.com/office/drawing/2014/main" xmlns="" id="{418107C7-4635-432D-AD39-3CDB6AB696CC}"/>
              </a:ext>
            </a:extLst>
          </p:cNvPr>
          <p:cNvSpPr txBox="1">
            <a:spLocks noChangeArrowheads="1"/>
          </p:cNvSpPr>
          <p:nvPr/>
        </p:nvSpPr>
        <p:spPr bwMode="auto">
          <a:xfrm>
            <a:off x="1946275" y="1252538"/>
            <a:ext cx="1368425" cy="10779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ClrTx/>
              <a:buFontTx/>
              <a:buNone/>
            </a:pPr>
            <a:r>
              <a:rPr lang="en-GB" altLang="en-US" sz="1600">
                <a:solidFill>
                  <a:srgbClr val="000000"/>
                </a:solidFill>
                <a:latin typeface="Calibri" panose="020F0502020204030204" pitchFamily="34" charset="0"/>
              </a:rPr>
              <a:t>What help does it need to become ‘investible’?</a:t>
            </a:r>
          </a:p>
        </p:txBody>
      </p:sp>
      <p:sp>
        <p:nvSpPr>
          <p:cNvPr id="17" name="Rectangle 16">
            <a:extLst>
              <a:ext uri="{FF2B5EF4-FFF2-40B4-BE49-F238E27FC236}">
                <a16:creationId xmlns:a16="http://schemas.microsoft.com/office/drawing/2014/main" xmlns="" id="{D00A7D9C-F0DA-4686-8DF5-405D76CBA07F}"/>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49173" name="Picture 17">
            <a:extLst>
              <a:ext uri="{FF2B5EF4-FFF2-40B4-BE49-F238E27FC236}">
                <a16:creationId xmlns:a16="http://schemas.microsoft.com/office/drawing/2014/main" xmlns="" id="{C81B318A-C2C1-4760-B3AF-63A00E6891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18">
            <a:extLst>
              <a:ext uri="{FF2B5EF4-FFF2-40B4-BE49-F238E27FC236}">
                <a16:creationId xmlns:a16="http://schemas.microsoft.com/office/drawing/2014/main" xmlns="" id="{40DA55A9-F660-4B07-9132-9963CE4AD1F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a:extLst>
              <a:ext uri="{FF2B5EF4-FFF2-40B4-BE49-F238E27FC236}">
                <a16:creationId xmlns:a16="http://schemas.microsoft.com/office/drawing/2014/main" xmlns="" id="{8E8BBEC0-8BF3-4DCC-9B75-7F1B7944DF70}"/>
              </a:ext>
            </a:extLst>
          </p:cNvPr>
          <p:cNvSpPr/>
          <p:nvPr/>
        </p:nvSpPr>
        <p:spPr>
          <a:xfrm>
            <a:off x="2984500" y="2835275"/>
            <a:ext cx="285750" cy="285750"/>
          </a:xfrm>
          <a:prstGeom prst="ellipse">
            <a:avLst/>
          </a:prstGeom>
          <a:solidFill>
            <a:schemeClr val="bg1"/>
          </a:solidFill>
          <a:ln>
            <a:noFill/>
          </a:ln>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sp>
      <p:sp>
        <p:nvSpPr>
          <p:cNvPr id="26" name="TextBox 25">
            <a:extLst>
              <a:ext uri="{FF2B5EF4-FFF2-40B4-BE49-F238E27FC236}">
                <a16:creationId xmlns:a16="http://schemas.microsoft.com/office/drawing/2014/main" xmlns="" id="{06C63F26-17BD-4783-A0E4-4DCBD044F236}"/>
              </a:ext>
            </a:extLst>
          </p:cNvPr>
          <p:cNvSpPr txBox="1">
            <a:spLocks noChangeArrowheads="1"/>
          </p:cNvSpPr>
          <p:nvPr/>
        </p:nvSpPr>
        <p:spPr bwMode="auto">
          <a:xfrm>
            <a:off x="6623050" y="1514475"/>
            <a:ext cx="1512888" cy="15684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eaLnBrk="1" hangingPunct="1">
              <a:spcBef>
                <a:spcPct val="0"/>
              </a:spcBef>
              <a:buClrTx/>
              <a:buFontTx/>
              <a:buNone/>
            </a:pPr>
            <a:r>
              <a:rPr lang="en-GB" altLang="en-US" sz="1600">
                <a:solidFill>
                  <a:srgbClr val="000000"/>
                </a:solidFill>
                <a:latin typeface="Calibri" panose="020F0502020204030204" pitchFamily="34" charset="0"/>
              </a:rPr>
              <a:t>Enterprise growth leading to achievement of Strategic Change Objectives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6A005107-B7C4-4E55-AB28-AB0FF01F236B}"/>
              </a:ext>
            </a:extLst>
          </p:cNvPr>
          <p:cNvSpPr>
            <a:spLocks noGrp="1" noChangeArrowheads="1"/>
          </p:cNvSpPr>
          <p:nvPr>
            <p:ph type="title"/>
          </p:nvPr>
        </p:nvSpPr>
        <p:spPr>
          <a:xfrm>
            <a:off x="179388" y="333375"/>
            <a:ext cx="9144000" cy="792163"/>
          </a:xfrm>
        </p:spPr>
        <p:txBody>
          <a:bodyPr/>
          <a:lstStyle/>
          <a:p>
            <a:pPr eaLnBrk="1" hangingPunct="1">
              <a:defRPr/>
            </a:pPr>
            <a:r>
              <a:rPr lang="en-GB" spc="-50" dirty="0">
                <a:ea typeface="+mj-ea"/>
                <a:cs typeface="+mj-cs"/>
              </a:rPr>
              <a:t>Inclusive Business Programme Strategy</a:t>
            </a:r>
          </a:p>
        </p:txBody>
      </p:sp>
      <p:sp>
        <p:nvSpPr>
          <p:cNvPr id="155651" name="Rectangle 3">
            <a:extLst>
              <a:ext uri="{FF2B5EF4-FFF2-40B4-BE49-F238E27FC236}">
                <a16:creationId xmlns:a16="http://schemas.microsoft.com/office/drawing/2014/main" xmlns="" id="{71D224AB-FCA1-4476-B590-4642A8A7D05A}"/>
              </a:ext>
            </a:extLst>
          </p:cNvPr>
          <p:cNvSpPr>
            <a:spLocks noGrp="1" noChangeArrowheads="1"/>
          </p:cNvSpPr>
          <p:nvPr>
            <p:ph idx="1"/>
          </p:nvPr>
        </p:nvSpPr>
        <p:spPr>
          <a:xfrm>
            <a:off x="179388" y="1557338"/>
            <a:ext cx="8785225" cy="4679950"/>
          </a:xfrm>
        </p:spPr>
        <p:txBody>
          <a:bodyPr/>
          <a:lstStyle/>
          <a:p>
            <a:pPr eaLnBrk="1" hangingPunct="1">
              <a:buFont typeface="Arial" panose="020B0604020202020204" pitchFamily="34" charset="0"/>
              <a:buNone/>
              <a:defRPr/>
            </a:pPr>
            <a:r>
              <a:rPr lang="en-GB" altLang="en-US" sz="2000" b="1" dirty="0">
                <a:solidFill>
                  <a:srgbClr val="FF0000"/>
                </a:solidFill>
                <a:ea typeface="ヒラギノ角ゴ Pro W3" pitchFamily="1" charset="-128"/>
              </a:rPr>
              <a:t>Four Focus Areas:</a:t>
            </a:r>
          </a:p>
          <a:p>
            <a:pPr eaLnBrk="1" hangingPunct="1">
              <a:buFont typeface="Arial" panose="020B0604020202020204" pitchFamily="34" charset="0"/>
              <a:buAutoNum type="arabicPeriod"/>
              <a:defRPr/>
            </a:pPr>
            <a:r>
              <a:rPr lang="en-GB" altLang="en-US" sz="2000" dirty="0">
                <a:ea typeface="ヒラギノ角ゴ Pro W3" pitchFamily="1" charset="-128"/>
              </a:rPr>
              <a:t>Impact Investment - ACRE</a:t>
            </a:r>
          </a:p>
          <a:p>
            <a:pPr eaLnBrk="1" hangingPunct="1">
              <a:buFont typeface="Arial" panose="020B0604020202020204" pitchFamily="34" charset="0"/>
              <a:buAutoNum type="arabicPeriod"/>
              <a:defRPr/>
            </a:pPr>
            <a:r>
              <a:rPr lang="en-GB" altLang="en-US" sz="2000" dirty="0">
                <a:ea typeface="ヒラギノ角ゴ Pro W3" pitchFamily="1" charset="-128"/>
              </a:rPr>
              <a:t>Incubation – Incubator Fund / Social Enterprise Fund</a:t>
            </a:r>
          </a:p>
          <a:p>
            <a:pPr eaLnBrk="1" hangingPunct="1">
              <a:buFont typeface="Arial" panose="020B0604020202020204" pitchFamily="34" charset="0"/>
              <a:buAutoNum type="arabicPeriod"/>
              <a:defRPr/>
            </a:pPr>
            <a:r>
              <a:rPr lang="en-GB" altLang="en-US" sz="2000" dirty="0">
                <a:ea typeface="ヒラギノ角ゴ Pro W3" pitchFamily="1" charset="-128"/>
              </a:rPr>
              <a:t>Business Support</a:t>
            </a:r>
          </a:p>
          <a:p>
            <a:pPr eaLnBrk="1" hangingPunct="1">
              <a:buFont typeface="Arial" panose="020B0604020202020204" pitchFamily="34" charset="0"/>
              <a:buAutoNum type="arabicPeriod"/>
              <a:defRPr/>
            </a:pPr>
            <a:r>
              <a:rPr lang="en-GB" altLang="en-US" sz="2000" dirty="0">
                <a:ea typeface="ヒラギノ角ゴ Pro W3" pitchFamily="1" charset="-128"/>
              </a:rPr>
              <a:t>Impact, Learning and Business Enabling Environment</a:t>
            </a:r>
          </a:p>
          <a:p>
            <a:pPr eaLnBrk="1" hangingPunct="1">
              <a:buFont typeface="Arial" panose="020B0604020202020204" pitchFamily="34" charset="0"/>
              <a:buNone/>
              <a:defRPr/>
            </a:pPr>
            <a:endParaRPr lang="en-GB" altLang="en-US" sz="2000" dirty="0">
              <a:ea typeface="ヒラギノ角ゴ Pro W3" pitchFamily="1" charset="-128"/>
            </a:endParaRPr>
          </a:p>
          <a:p>
            <a:pPr eaLnBrk="1" hangingPunct="1">
              <a:buFont typeface="Arial" panose="020B0604020202020204" pitchFamily="34" charset="0"/>
              <a:buNone/>
              <a:defRPr/>
            </a:pPr>
            <a:r>
              <a:rPr lang="en-GB" altLang="en-US" sz="2000" b="1" dirty="0">
                <a:solidFill>
                  <a:srgbClr val="FF0000"/>
                </a:solidFill>
                <a:ea typeface="ヒラギノ角ゴ Pro W3" pitchFamily="1" charset="-128"/>
              </a:rPr>
              <a:t>Anticipated Impact: </a:t>
            </a:r>
          </a:p>
          <a:p>
            <a:pPr eaLnBrk="1" hangingPunct="1">
              <a:buFont typeface="Arial" panose="020B0604020202020204" pitchFamily="34" charset="0"/>
              <a:buNone/>
              <a:defRPr/>
            </a:pPr>
            <a:r>
              <a:rPr lang="en-US" altLang="en-US" sz="2000" dirty="0">
                <a:ea typeface="ヒラギノ角ゴ Pro W3" pitchFamily="1" charset="-128"/>
              </a:rPr>
              <a:t>The projected impact for the next 3 years would be to directly support 50 </a:t>
            </a:r>
          </a:p>
          <a:p>
            <a:pPr eaLnBrk="1" hangingPunct="1">
              <a:buFont typeface="Arial" panose="020B0604020202020204" pitchFamily="34" charset="0"/>
              <a:buNone/>
              <a:defRPr/>
            </a:pPr>
            <a:r>
              <a:rPr lang="en-US" altLang="en-US" sz="2000" dirty="0">
                <a:ea typeface="ヒラギノ角ゴ Pro W3" pitchFamily="1" charset="-128"/>
              </a:rPr>
              <a:t>enterprises and buy from or provide services to in excess of 60,000 </a:t>
            </a:r>
          </a:p>
          <a:p>
            <a:pPr eaLnBrk="1" hangingPunct="1">
              <a:buFont typeface="Arial" panose="020B0604020202020204" pitchFamily="34" charset="0"/>
              <a:buNone/>
              <a:defRPr/>
            </a:pPr>
            <a:r>
              <a:rPr lang="en-US" altLang="en-US" sz="2000" dirty="0">
                <a:ea typeface="ヒラギノ角ゴ Pro W3" pitchFamily="1" charset="-128"/>
              </a:rPr>
              <a:t>producers or consumers (this is an early estimate and will vary depending </a:t>
            </a:r>
          </a:p>
          <a:p>
            <a:pPr eaLnBrk="1" hangingPunct="1">
              <a:buFont typeface="Arial" panose="020B0604020202020204" pitchFamily="34" charset="0"/>
              <a:buNone/>
              <a:defRPr/>
            </a:pPr>
            <a:r>
              <a:rPr lang="en-US" altLang="en-US" sz="2000" dirty="0">
                <a:ea typeface="ヒラギノ角ゴ Pro W3" pitchFamily="1" charset="-128"/>
              </a:rPr>
              <a:t>on the enterprises selected). </a:t>
            </a:r>
            <a:endParaRPr lang="en-GB" altLang="en-US" sz="2000" dirty="0">
              <a:ea typeface="ヒラギノ角ゴ Pro W3" pitchFamily="1" charset="-128"/>
            </a:endParaRPr>
          </a:p>
        </p:txBody>
      </p:sp>
      <p:sp>
        <p:nvSpPr>
          <p:cNvPr id="5" name="Slide Number Placeholder 4">
            <a:extLst>
              <a:ext uri="{FF2B5EF4-FFF2-40B4-BE49-F238E27FC236}">
                <a16:creationId xmlns:a16="http://schemas.microsoft.com/office/drawing/2014/main" xmlns="" id="{D936CE80-4FF5-4AAA-8909-72983341399E}"/>
              </a:ext>
            </a:extLst>
          </p:cNvPr>
          <p:cNvSpPr>
            <a:spLocks noGrp="1"/>
          </p:cNvSpPr>
          <p:nvPr>
            <p:ph type="sldNum" sz="quarter" idx="11"/>
          </p:nvPr>
        </p:nvSpPr>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59EB729D-D464-4C6B-9113-96FF0CF2190A}" type="slidenum">
              <a:rPr lang="en-GB" altLang="en-US" sz="1800"/>
              <a:pPr>
                <a:spcBef>
                  <a:spcPct val="0"/>
                </a:spcBef>
                <a:buClrTx/>
                <a:buFontTx/>
                <a:buNone/>
                <a:defRPr/>
              </a:pPr>
              <a:t>24</a:t>
            </a:fld>
            <a:endParaRPr lang="en-GB" altLang="en-US" sz="1800"/>
          </a:p>
        </p:txBody>
      </p:sp>
      <p:sp>
        <p:nvSpPr>
          <p:cNvPr id="6" name="Rectangle 5">
            <a:extLst>
              <a:ext uri="{FF2B5EF4-FFF2-40B4-BE49-F238E27FC236}">
                <a16:creationId xmlns:a16="http://schemas.microsoft.com/office/drawing/2014/main" xmlns="" id="{1B449084-5C8E-49EB-9D8A-E1D53C1D38B5}"/>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51206" name="Picture 6">
            <a:extLst>
              <a:ext uri="{FF2B5EF4-FFF2-40B4-BE49-F238E27FC236}">
                <a16:creationId xmlns:a16="http://schemas.microsoft.com/office/drawing/2014/main" xmlns="" id="{91609D68-5AB3-45B8-913D-0F35AE25EE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a:extLst>
              <a:ext uri="{FF2B5EF4-FFF2-40B4-BE49-F238E27FC236}">
                <a16:creationId xmlns:a16="http://schemas.microsoft.com/office/drawing/2014/main" xmlns="" id="{07668C79-998F-4071-A4F2-026FD2CBA0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xmlns="" id="{F7748165-1D40-4B11-9D75-64300449098F}"/>
              </a:ext>
            </a:extLst>
          </p:cNvPr>
          <p:cNvSpPr>
            <a:spLocks noGrp="1" noChangeArrowheads="1"/>
          </p:cNvSpPr>
          <p:nvPr>
            <p:ph type="title"/>
          </p:nvPr>
        </p:nvSpPr>
        <p:spPr>
          <a:xfrm>
            <a:off x="323850" y="114300"/>
            <a:ext cx="5788025" cy="650875"/>
          </a:xfrm>
        </p:spPr>
        <p:txBody>
          <a:bodyPr/>
          <a:lstStyle/>
          <a:p>
            <a:pPr eaLnBrk="1" hangingPunct="1">
              <a:defRPr/>
            </a:pPr>
            <a:r>
              <a:rPr lang="en-GB" sz="4000" b="1" dirty="0">
                <a:ea typeface="+mj-ea"/>
                <a:cs typeface="+mj-cs"/>
              </a:rPr>
              <a:t>ACRE AT A GLANCE</a:t>
            </a:r>
          </a:p>
        </p:txBody>
      </p:sp>
      <p:sp>
        <p:nvSpPr>
          <p:cNvPr id="6" name="Slide Number Placeholder 4">
            <a:extLst>
              <a:ext uri="{FF2B5EF4-FFF2-40B4-BE49-F238E27FC236}">
                <a16:creationId xmlns:a16="http://schemas.microsoft.com/office/drawing/2014/main" xmlns="" id="{A8259E67-9B5D-41D8-AF79-5D681EE733C3}"/>
              </a:ext>
            </a:extLst>
          </p:cNvPr>
          <p:cNvSpPr>
            <a:spLocks noGrp="1"/>
          </p:cNvSpPr>
          <p:nvPr>
            <p:ph type="sldNum" sz="quarter" idx="11"/>
          </p:nvPr>
        </p:nvSpPr>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6E4B0541-8751-42CB-A91B-12598C4091E1}" type="slidenum">
              <a:rPr lang="en-GB" altLang="en-US" sz="1800"/>
              <a:pPr>
                <a:spcBef>
                  <a:spcPct val="0"/>
                </a:spcBef>
                <a:buClrTx/>
                <a:buFontTx/>
                <a:buNone/>
                <a:defRPr/>
              </a:pPr>
              <a:t>25</a:t>
            </a:fld>
            <a:endParaRPr lang="en-GB" altLang="en-US" sz="1800"/>
          </a:p>
        </p:txBody>
      </p:sp>
      <p:sp>
        <p:nvSpPr>
          <p:cNvPr id="53252" name="Text Placeholder 4">
            <a:extLst>
              <a:ext uri="{FF2B5EF4-FFF2-40B4-BE49-F238E27FC236}">
                <a16:creationId xmlns:a16="http://schemas.microsoft.com/office/drawing/2014/main" xmlns="" id="{8B26C920-98AB-4984-BBF1-AD214ED19569}"/>
              </a:ext>
            </a:extLst>
          </p:cNvPr>
          <p:cNvSpPr txBox="1">
            <a:spLocks/>
          </p:cNvSpPr>
          <p:nvPr/>
        </p:nvSpPr>
        <p:spPr bwMode="auto">
          <a:xfrm>
            <a:off x="3471863" y="1150938"/>
            <a:ext cx="5834062"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1277938"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685925"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2093913"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5019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9591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34163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8735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43307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nSpc>
                <a:spcPts val="1700"/>
              </a:lnSpc>
              <a:spcBef>
                <a:spcPct val="0"/>
              </a:spcBef>
              <a:spcAft>
                <a:spcPts val="700"/>
              </a:spcAft>
              <a:buFont typeface="Arial" panose="020B0604020202020204" pitchFamily="34" charset="0"/>
              <a:buNone/>
            </a:pPr>
            <a:endParaRPr lang="en-US" altLang="en-US" sz="1400" b="1"/>
          </a:p>
        </p:txBody>
      </p:sp>
      <p:pic>
        <p:nvPicPr>
          <p:cNvPr id="53253" name="Picture 14">
            <a:extLst>
              <a:ext uri="{FF2B5EF4-FFF2-40B4-BE49-F238E27FC236}">
                <a16:creationId xmlns:a16="http://schemas.microsoft.com/office/drawing/2014/main" xmlns="" id="{47567FA5-CB47-41F4-A69D-7B4F5AC1B1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892175"/>
            <a:ext cx="49784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4" name="Group 15">
            <a:extLst>
              <a:ext uri="{FF2B5EF4-FFF2-40B4-BE49-F238E27FC236}">
                <a16:creationId xmlns:a16="http://schemas.microsoft.com/office/drawing/2014/main" xmlns="" id="{BA12CBA5-9D2F-40B1-9236-6FF611017A7B}"/>
              </a:ext>
            </a:extLst>
          </p:cNvPr>
          <p:cNvGrpSpPr>
            <a:grpSpLocks/>
          </p:cNvGrpSpPr>
          <p:nvPr/>
        </p:nvGrpSpPr>
        <p:grpSpPr bwMode="auto">
          <a:xfrm>
            <a:off x="6246813" y="2268538"/>
            <a:ext cx="2198687" cy="3198812"/>
            <a:chOff x="0" y="0"/>
            <a:chExt cx="2186305" cy="3003930"/>
          </a:xfrm>
        </p:grpSpPr>
        <p:sp>
          <p:nvSpPr>
            <p:cNvPr id="17" name="Flowchart: Manual Operation 16">
              <a:extLst>
                <a:ext uri="{FF2B5EF4-FFF2-40B4-BE49-F238E27FC236}">
                  <a16:creationId xmlns:a16="http://schemas.microsoft.com/office/drawing/2014/main" xmlns="" id="{2C092FDB-6205-4237-B058-5E1A389023D1}"/>
                </a:ext>
              </a:extLst>
            </p:cNvPr>
            <p:cNvSpPr/>
            <p:nvPr/>
          </p:nvSpPr>
          <p:spPr>
            <a:xfrm>
              <a:off x="0" y="465125"/>
              <a:ext cx="2186305" cy="2392708"/>
            </a:xfrm>
            <a:prstGeom prst="flowChartManualOperati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FF0000"/>
                </a:buClr>
                <a:buFont typeface="Arial" pitchFamily="34" charset="0"/>
                <a:buBlip>
                  <a:blip r:embed="rId3"/>
                </a:buBlip>
                <a:defRPr sz="3200">
                  <a:solidFill>
                    <a:schemeClr val="tx1"/>
                  </a:solidFill>
                  <a:latin typeface="Arial" pitchFamily="34" charset="0"/>
                  <a:ea typeface="ヒラギノ角ゴ Pro W3" charset="-128"/>
                </a:defRPr>
              </a:lvl1pPr>
              <a:lvl2pPr marL="742950" indent="-285750" eaLnBrk="0" hangingPunct="0">
                <a:spcBef>
                  <a:spcPct val="20000"/>
                </a:spcBef>
                <a:buClr>
                  <a:schemeClr val="bg2"/>
                </a:buClr>
                <a:buFont typeface="Arial" pitchFamily="34" charset="0"/>
                <a:buChar char="■"/>
                <a:defRPr sz="2800">
                  <a:solidFill>
                    <a:schemeClr val="tx1"/>
                  </a:solidFill>
                  <a:latin typeface="Arial" pitchFamily="34" charset="0"/>
                  <a:ea typeface="ヒラギノ角ゴ Pro W3" charset="-128"/>
                </a:defRPr>
              </a:lvl2pPr>
              <a:lvl3pPr marL="1143000" indent="-228600" eaLnBrk="0" hangingPunct="0">
                <a:spcBef>
                  <a:spcPct val="20000"/>
                </a:spcBef>
                <a:buClr>
                  <a:schemeClr val="bg2"/>
                </a:buClr>
                <a:buFont typeface="Arial" pitchFamily="34" charset="0"/>
                <a:buChar char="■"/>
                <a:defRPr sz="2400">
                  <a:solidFill>
                    <a:schemeClr val="tx1"/>
                  </a:solidFill>
                  <a:latin typeface="Arial" pitchFamily="34" charset="0"/>
                  <a:ea typeface="ヒラギノ角ゴ Pro W3" charset="-128"/>
                </a:defRPr>
              </a:lvl3pPr>
              <a:lvl4pPr marL="16002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4pPr>
              <a:lvl5pPr marL="20574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9pPr>
            </a:lstStyle>
            <a:p>
              <a:pPr eaLnBrk="1" hangingPunct="1">
                <a:spcBef>
                  <a:spcPct val="0"/>
                </a:spcBef>
                <a:buClrTx/>
                <a:buFontTx/>
                <a:buNone/>
                <a:defRPr/>
              </a:pPr>
              <a:endParaRPr lang="en-US" altLang="en-US" sz="2400">
                <a:solidFill>
                  <a:srgbClr val="FFFFFF"/>
                </a:solidFill>
              </a:endParaRPr>
            </a:p>
          </p:txBody>
        </p:sp>
        <p:sp>
          <p:nvSpPr>
            <p:cNvPr id="18" name="Oval 17">
              <a:extLst>
                <a:ext uri="{FF2B5EF4-FFF2-40B4-BE49-F238E27FC236}">
                  <a16:creationId xmlns:a16="http://schemas.microsoft.com/office/drawing/2014/main" xmlns="" id="{37AA6388-BDCC-47B7-8D1A-104EF4113573}"/>
                </a:ext>
              </a:extLst>
            </p:cNvPr>
            <p:cNvSpPr/>
            <p:nvPr/>
          </p:nvSpPr>
          <p:spPr>
            <a:xfrm>
              <a:off x="923457" y="0"/>
              <a:ext cx="1097100" cy="1031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FF0000"/>
                </a:buClr>
                <a:buFont typeface="Arial" pitchFamily="34" charset="0"/>
                <a:buBlip>
                  <a:blip r:embed="rId3"/>
                </a:buBlip>
                <a:defRPr sz="3200">
                  <a:solidFill>
                    <a:schemeClr val="tx1"/>
                  </a:solidFill>
                  <a:latin typeface="Arial" pitchFamily="34" charset="0"/>
                  <a:ea typeface="ヒラギノ角ゴ Pro W3" charset="-128"/>
                </a:defRPr>
              </a:lvl1pPr>
              <a:lvl2pPr marL="742950" indent="-285750" eaLnBrk="0" hangingPunct="0">
                <a:spcBef>
                  <a:spcPct val="20000"/>
                </a:spcBef>
                <a:buClr>
                  <a:schemeClr val="bg2"/>
                </a:buClr>
                <a:buFont typeface="Arial" pitchFamily="34" charset="0"/>
                <a:buChar char="■"/>
                <a:defRPr sz="2800">
                  <a:solidFill>
                    <a:schemeClr val="tx1"/>
                  </a:solidFill>
                  <a:latin typeface="Arial" pitchFamily="34" charset="0"/>
                  <a:ea typeface="ヒラギノ角ゴ Pro W3" charset="-128"/>
                </a:defRPr>
              </a:lvl2pPr>
              <a:lvl3pPr marL="1143000" indent="-228600" eaLnBrk="0" hangingPunct="0">
                <a:spcBef>
                  <a:spcPct val="20000"/>
                </a:spcBef>
                <a:buClr>
                  <a:schemeClr val="bg2"/>
                </a:buClr>
                <a:buFont typeface="Arial" pitchFamily="34" charset="0"/>
                <a:buChar char="■"/>
                <a:defRPr sz="2400">
                  <a:solidFill>
                    <a:schemeClr val="tx1"/>
                  </a:solidFill>
                  <a:latin typeface="Arial" pitchFamily="34" charset="0"/>
                  <a:ea typeface="ヒラギノ角ゴ Pro W3" charset="-128"/>
                </a:defRPr>
              </a:lvl3pPr>
              <a:lvl4pPr marL="16002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4pPr>
              <a:lvl5pPr marL="20574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9pPr>
            </a:lstStyle>
            <a:p>
              <a:pPr algn="ctr" eaLnBrk="1" hangingPunct="1">
                <a:lnSpc>
                  <a:spcPct val="115000"/>
                </a:lnSpc>
                <a:spcBef>
                  <a:spcPct val="0"/>
                </a:spcBef>
                <a:buClrTx/>
                <a:buFontTx/>
                <a:buNone/>
                <a:defRPr/>
              </a:pPr>
              <a:r>
                <a:rPr lang="en-GB" altLang="en-US" sz="1800" dirty="0">
                  <a:solidFill>
                    <a:srgbClr val="000000"/>
                  </a:solidFill>
                  <a:ea typeface="MS Mincho" pitchFamily="49" charset="-128"/>
                  <a:cs typeface="Times New Roman" pitchFamily="18" charset="0"/>
                </a:rPr>
                <a:t>215 </a:t>
              </a:r>
              <a:r>
                <a:rPr lang="en-GB" altLang="en-US" sz="900" dirty="0">
                  <a:solidFill>
                    <a:srgbClr val="000000"/>
                  </a:solidFill>
                  <a:ea typeface="MS Mincho" pitchFamily="49" charset="-128"/>
                  <a:cs typeface="Times New Roman" pitchFamily="18" charset="0"/>
                </a:rPr>
                <a:t>enterprises identified</a:t>
              </a:r>
              <a:endParaRPr lang="en-GB" altLang="en-US" sz="1100" dirty="0">
                <a:solidFill>
                  <a:srgbClr val="FFFFFF"/>
                </a:solidFill>
                <a:ea typeface="MS Mincho" pitchFamily="49" charset="-128"/>
                <a:cs typeface="Times New Roman" pitchFamily="18" charset="0"/>
              </a:endParaRPr>
            </a:p>
          </p:txBody>
        </p:sp>
        <p:sp>
          <p:nvSpPr>
            <p:cNvPr id="19" name="Oval 18">
              <a:extLst>
                <a:ext uri="{FF2B5EF4-FFF2-40B4-BE49-F238E27FC236}">
                  <a16:creationId xmlns:a16="http://schemas.microsoft.com/office/drawing/2014/main" xmlns="" id="{4717ED7B-55BA-41E4-8D03-C7163176A847}"/>
                </a:ext>
              </a:extLst>
            </p:cNvPr>
            <p:cNvSpPr/>
            <p:nvPr/>
          </p:nvSpPr>
          <p:spPr>
            <a:xfrm>
              <a:off x="104185" y="603767"/>
              <a:ext cx="1097099" cy="1031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FF0000"/>
                </a:buClr>
                <a:buFont typeface="Arial" pitchFamily="34" charset="0"/>
                <a:buBlip>
                  <a:blip r:embed="rId3"/>
                </a:buBlip>
                <a:defRPr sz="3200">
                  <a:solidFill>
                    <a:schemeClr val="tx1"/>
                  </a:solidFill>
                  <a:latin typeface="Arial" pitchFamily="34" charset="0"/>
                  <a:ea typeface="ヒラギノ角ゴ Pro W3" charset="-128"/>
                </a:defRPr>
              </a:lvl1pPr>
              <a:lvl2pPr marL="742950" indent="-285750" eaLnBrk="0" hangingPunct="0">
                <a:spcBef>
                  <a:spcPct val="20000"/>
                </a:spcBef>
                <a:buClr>
                  <a:schemeClr val="bg2"/>
                </a:buClr>
                <a:buFont typeface="Arial" pitchFamily="34" charset="0"/>
                <a:buChar char="■"/>
                <a:defRPr sz="2800">
                  <a:solidFill>
                    <a:schemeClr val="tx1"/>
                  </a:solidFill>
                  <a:latin typeface="Arial" pitchFamily="34" charset="0"/>
                  <a:ea typeface="ヒラギノ角ゴ Pro W3" charset="-128"/>
                </a:defRPr>
              </a:lvl2pPr>
              <a:lvl3pPr marL="1143000" indent="-228600" eaLnBrk="0" hangingPunct="0">
                <a:spcBef>
                  <a:spcPct val="20000"/>
                </a:spcBef>
                <a:buClr>
                  <a:schemeClr val="bg2"/>
                </a:buClr>
                <a:buFont typeface="Arial" pitchFamily="34" charset="0"/>
                <a:buChar char="■"/>
                <a:defRPr sz="2400">
                  <a:solidFill>
                    <a:schemeClr val="tx1"/>
                  </a:solidFill>
                  <a:latin typeface="Arial" pitchFamily="34" charset="0"/>
                  <a:ea typeface="ヒラギノ角ゴ Pro W3" charset="-128"/>
                </a:defRPr>
              </a:lvl3pPr>
              <a:lvl4pPr marL="16002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4pPr>
              <a:lvl5pPr marL="20574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9pPr>
            </a:lstStyle>
            <a:p>
              <a:pPr algn="ctr" eaLnBrk="1" hangingPunct="1">
                <a:lnSpc>
                  <a:spcPct val="115000"/>
                </a:lnSpc>
                <a:spcBef>
                  <a:spcPct val="0"/>
                </a:spcBef>
                <a:buClrTx/>
                <a:buFontTx/>
                <a:buNone/>
                <a:defRPr/>
              </a:pPr>
              <a:r>
                <a:rPr lang="en-GB" altLang="en-US" sz="1800" dirty="0">
                  <a:solidFill>
                    <a:srgbClr val="000000"/>
                  </a:solidFill>
                  <a:ea typeface="MS Mincho" pitchFamily="49" charset="-128"/>
                  <a:cs typeface="Times New Roman" pitchFamily="18" charset="0"/>
                </a:rPr>
                <a:t>31 </a:t>
              </a:r>
              <a:r>
                <a:rPr lang="en-GB" altLang="en-US" sz="900" dirty="0">
                  <a:solidFill>
                    <a:srgbClr val="000000"/>
                  </a:solidFill>
                  <a:ea typeface="MS Mincho" pitchFamily="49" charset="-128"/>
                  <a:cs typeface="Times New Roman" pitchFamily="18" charset="0"/>
                </a:rPr>
                <a:t>enterprises evaluated</a:t>
              </a:r>
              <a:endParaRPr lang="en-GB" altLang="en-US" sz="1100" dirty="0">
                <a:solidFill>
                  <a:srgbClr val="FFFFFF"/>
                </a:solidFill>
                <a:ea typeface="MS Mincho" pitchFamily="49" charset="-128"/>
                <a:cs typeface="Times New Roman" pitchFamily="18" charset="0"/>
              </a:endParaRPr>
            </a:p>
          </p:txBody>
        </p:sp>
        <p:sp>
          <p:nvSpPr>
            <p:cNvPr id="20" name="Oval 19">
              <a:extLst>
                <a:ext uri="{FF2B5EF4-FFF2-40B4-BE49-F238E27FC236}">
                  <a16:creationId xmlns:a16="http://schemas.microsoft.com/office/drawing/2014/main" xmlns="" id="{10B99F11-2E36-4F3F-9766-299A62A0FA82}"/>
                </a:ext>
              </a:extLst>
            </p:cNvPr>
            <p:cNvSpPr/>
            <p:nvPr/>
          </p:nvSpPr>
          <p:spPr>
            <a:xfrm>
              <a:off x="29992" y="1617501"/>
              <a:ext cx="1097100" cy="1031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FF0000"/>
                </a:buClr>
                <a:buFont typeface="Arial" pitchFamily="34" charset="0"/>
                <a:buBlip>
                  <a:blip r:embed="rId3"/>
                </a:buBlip>
                <a:defRPr sz="3200">
                  <a:solidFill>
                    <a:schemeClr val="tx1"/>
                  </a:solidFill>
                  <a:latin typeface="Arial" pitchFamily="34" charset="0"/>
                  <a:ea typeface="ヒラギノ角ゴ Pro W3" charset="-128"/>
                </a:defRPr>
              </a:lvl1pPr>
              <a:lvl2pPr marL="742950" indent="-285750" eaLnBrk="0" hangingPunct="0">
                <a:spcBef>
                  <a:spcPct val="20000"/>
                </a:spcBef>
                <a:buClr>
                  <a:schemeClr val="bg2"/>
                </a:buClr>
                <a:buFont typeface="Arial" pitchFamily="34" charset="0"/>
                <a:buChar char="■"/>
                <a:defRPr sz="2800">
                  <a:solidFill>
                    <a:schemeClr val="tx1"/>
                  </a:solidFill>
                  <a:latin typeface="Arial" pitchFamily="34" charset="0"/>
                  <a:ea typeface="ヒラギノ角ゴ Pro W3" charset="-128"/>
                </a:defRPr>
              </a:lvl2pPr>
              <a:lvl3pPr marL="1143000" indent="-228600" eaLnBrk="0" hangingPunct="0">
                <a:spcBef>
                  <a:spcPct val="20000"/>
                </a:spcBef>
                <a:buClr>
                  <a:schemeClr val="bg2"/>
                </a:buClr>
                <a:buFont typeface="Arial" pitchFamily="34" charset="0"/>
                <a:buChar char="■"/>
                <a:defRPr sz="2400">
                  <a:solidFill>
                    <a:schemeClr val="tx1"/>
                  </a:solidFill>
                  <a:latin typeface="Arial" pitchFamily="34" charset="0"/>
                  <a:ea typeface="ヒラギノ角ゴ Pro W3" charset="-128"/>
                </a:defRPr>
              </a:lvl3pPr>
              <a:lvl4pPr marL="16002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4pPr>
              <a:lvl5pPr marL="20574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9pPr>
            </a:lstStyle>
            <a:p>
              <a:pPr algn="ctr" eaLnBrk="1" hangingPunct="1">
                <a:lnSpc>
                  <a:spcPct val="115000"/>
                </a:lnSpc>
                <a:spcBef>
                  <a:spcPct val="0"/>
                </a:spcBef>
                <a:buClrTx/>
                <a:buFontTx/>
                <a:buNone/>
                <a:defRPr/>
              </a:pPr>
              <a:r>
                <a:rPr lang="en-GB" altLang="en-US" sz="1800" dirty="0">
                  <a:solidFill>
                    <a:srgbClr val="000000"/>
                  </a:solidFill>
                  <a:ea typeface="MS Mincho" pitchFamily="49" charset="-128"/>
                  <a:cs typeface="Times New Roman" pitchFamily="18" charset="0"/>
                </a:rPr>
                <a:t>8 </a:t>
              </a:r>
              <a:r>
                <a:rPr lang="en-GB" altLang="en-US" sz="900" dirty="0">
                  <a:solidFill>
                    <a:srgbClr val="000000"/>
                  </a:solidFill>
                  <a:ea typeface="MS Mincho" pitchFamily="49" charset="-128"/>
                  <a:cs typeface="Times New Roman" pitchFamily="18" charset="0"/>
                </a:rPr>
                <a:t>business plans ready  </a:t>
              </a:r>
              <a:endParaRPr lang="en-GB" altLang="en-US" sz="1100" dirty="0">
                <a:solidFill>
                  <a:srgbClr val="FFFFFF"/>
                </a:solidFill>
                <a:ea typeface="MS Mincho" pitchFamily="49" charset="-128"/>
                <a:cs typeface="Times New Roman" pitchFamily="18" charset="0"/>
              </a:endParaRPr>
            </a:p>
            <a:p>
              <a:pPr algn="ctr" eaLnBrk="1" hangingPunct="1">
                <a:lnSpc>
                  <a:spcPct val="115000"/>
                </a:lnSpc>
                <a:spcBef>
                  <a:spcPct val="0"/>
                </a:spcBef>
                <a:buClrTx/>
                <a:buFontTx/>
                <a:buNone/>
                <a:defRPr/>
              </a:pPr>
              <a:r>
                <a:rPr lang="en-GB" altLang="en-US" sz="900" dirty="0">
                  <a:solidFill>
                    <a:srgbClr val="000000"/>
                  </a:solidFill>
                  <a:ea typeface="MS Mincho" pitchFamily="49" charset="-128"/>
                  <a:cs typeface="Times New Roman" pitchFamily="18" charset="0"/>
                </a:rPr>
                <a:t> </a:t>
              </a:r>
              <a:endParaRPr lang="en-GB" altLang="en-US" sz="1100" dirty="0">
                <a:solidFill>
                  <a:srgbClr val="FFFFFF"/>
                </a:solidFill>
                <a:ea typeface="MS Mincho" pitchFamily="49" charset="-128"/>
                <a:cs typeface="Times New Roman" pitchFamily="18" charset="0"/>
              </a:endParaRPr>
            </a:p>
          </p:txBody>
        </p:sp>
        <p:sp>
          <p:nvSpPr>
            <p:cNvPr id="21" name="Oval 20">
              <a:extLst>
                <a:ext uri="{FF2B5EF4-FFF2-40B4-BE49-F238E27FC236}">
                  <a16:creationId xmlns:a16="http://schemas.microsoft.com/office/drawing/2014/main" xmlns="" id="{5E1F0B12-4CD2-4266-9D8C-492624CB2129}"/>
                </a:ext>
              </a:extLst>
            </p:cNvPr>
            <p:cNvSpPr/>
            <p:nvPr/>
          </p:nvSpPr>
          <p:spPr>
            <a:xfrm>
              <a:off x="1000807" y="1061438"/>
              <a:ext cx="1097099" cy="1031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FF0000"/>
                </a:buClr>
                <a:buFont typeface="Arial" pitchFamily="34" charset="0"/>
                <a:buBlip>
                  <a:blip r:embed="rId3"/>
                </a:buBlip>
                <a:defRPr sz="3200">
                  <a:solidFill>
                    <a:schemeClr val="tx1"/>
                  </a:solidFill>
                  <a:latin typeface="Arial" pitchFamily="34" charset="0"/>
                  <a:ea typeface="ヒラギノ角ゴ Pro W3" charset="-128"/>
                </a:defRPr>
              </a:lvl1pPr>
              <a:lvl2pPr marL="742950" indent="-285750" eaLnBrk="0" hangingPunct="0">
                <a:spcBef>
                  <a:spcPct val="20000"/>
                </a:spcBef>
                <a:buClr>
                  <a:schemeClr val="bg2"/>
                </a:buClr>
                <a:buFont typeface="Arial" pitchFamily="34" charset="0"/>
                <a:buChar char="■"/>
                <a:defRPr sz="2800">
                  <a:solidFill>
                    <a:schemeClr val="tx1"/>
                  </a:solidFill>
                  <a:latin typeface="Arial" pitchFamily="34" charset="0"/>
                  <a:ea typeface="ヒラギノ角ゴ Pro W3" charset="-128"/>
                </a:defRPr>
              </a:lvl2pPr>
              <a:lvl3pPr marL="1143000" indent="-228600" eaLnBrk="0" hangingPunct="0">
                <a:spcBef>
                  <a:spcPct val="20000"/>
                </a:spcBef>
                <a:buClr>
                  <a:schemeClr val="bg2"/>
                </a:buClr>
                <a:buFont typeface="Arial" pitchFamily="34" charset="0"/>
                <a:buChar char="■"/>
                <a:defRPr sz="2400">
                  <a:solidFill>
                    <a:schemeClr val="tx1"/>
                  </a:solidFill>
                  <a:latin typeface="Arial" pitchFamily="34" charset="0"/>
                  <a:ea typeface="ヒラギノ角ゴ Pro W3" charset="-128"/>
                </a:defRPr>
              </a:lvl3pPr>
              <a:lvl4pPr marL="16002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4pPr>
              <a:lvl5pPr marL="20574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9pPr>
            </a:lstStyle>
            <a:p>
              <a:pPr algn="ctr" eaLnBrk="1" hangingPunct="1">
                <a:lnSpc>
                  <a:spcPct val="115000"/>
                </a:lnSpc>
                <a:spcBef>
                  <a:spcPct val="0"/>
                </a:spcBef>
                <a:buClrTx/>
                <a:buFontTx/>
                <a:buNone/>
                <a:defRPr/>
              </a:pPr>
              <a:r>
                <a:rPr lang="en-GB" altLang="en-US" sz="1800" dirty="0">
                  <a:solidFill>
                    <a:srgbClr val="000000"/>
                  </a:solidFill>
                  <a:ea typeface="MS Mincho" pitchFamily="49" charset="-128"/>
                  <a:cs typeface="Times New Roman" pitchFamily="18" charset="0"/>
                </a:rPr>
                <a:t>19 </a:t>
              </a:r>
              <a:r>
                <a:rPr lang="en-GB" altLang="en-US" sz="900" dirty="0">
                  <a:solidFill>
                    <a:srgbClr val="000000"/>
                  </a:solidFill>
                  <a:ea typeface="MS Mincho" pitchFamily="49" charset="-128"/>
                  <a:cs typeface="Times New Roman" pitchFamily="18" charset="0"/>
                </a:rPr>
                <a:t>enterprises supported</a:t>
              </a:r>
              <a:endParaRPr lang="en-GB" altLang="en-US" sz="1100" dirty="0">
                <a:solidFill>
                  <a:srgbClr val="FFFFFF"/>
                </a:solidFill>
                <a:ea typeface="MS Mincho" pitchFamily="49" charset="-128"/>
                <a:cs typeface="Times New Roman" pitchFamily="18" charset="0"/>
              </a:endParaRPr>
            </a:p>
            <a:p>
              <a:pPr algn="ctr" eaLnBrk="1" hangingPunct="1">
                <a:lnSpc>
                  <a:spcPct val="115000"/>
                </a:lnSpc>
                <a:spcBef>
                  <a:spcPct val="0"/>
                </a:spcBef>
                <a:buClrTx/>
                <a:buFontTx/>
                <a:buNone/>
                <a:defRPr/>
              </a:pPr>
              <a:r>
                <a:rPr lang="en-GB" altLang="en-US" sz="800" dirty="0">
                  <a:solidFill>
                    <a:srgbClr val="000000"/>
                  </a:solidFill>
                  <a:ea typeface="MS Mincho" pitchFamily="49" charset="-128"/>
                  <a:cs typeface="Times New Roman" pitchFamily="18" charset="0"/>
                </a:rPr>
                <a:t> </a:t>
              </a:r>
              <a:endParaRPr lang="en-GB" altLang="en-US" sz="1100" dirty="0">
                <a:solidFill>
                  <a:srgbClr val="FFFFFF"/>
                </a:solidFill>
                <a:ea typeface="MS Mincho" pitchFamily="49" charset="-128"/>
                <a:cs typeface="Times New Roman" pitchFamily="18" charset="0"/>
              </a:endParaRPr>
            </a:p>
          </p:txBody>
        </p:sp>
        <p:sp>
          <p:nvSpPr>
            <p:cNvPr id="22" name="Oval 21">
              <a:extLst>
                <a:ext uri="{FF2B5EF4-FFF2-40B4-BE49-F238E27FC236}">
                  <a16:creationId xmlns:a16="http://schemas.microsoft.com/office/drawing/2014/main" xmlns="" id="{7BC79348-7B89-4F04-A74D-4DCC67A7FC2A}"/>
                </a:ext>
              </a:extLst>
            </p:cNvPr>
            <p:cNvSpPr/>
            <p:nvPr/>
          </p:nvSpPr>
          <p:spPr>
            <a:xfrm>
              <a:off x="923457" y="1972307"/>
              <a:ext cx="1097100" cy="10316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lr>
                  <a:srgbClr val="FF0000"/>
                </a:buClr>
                <a:buFont typeface="Arial" pitchFamily="34" charset="0"/>
                <a:buBlip>
                  <a:blip r:embed="rId3"/>
                </a:buBlip>
                <a:defRPr sz="3200">
                  <a:solidFill>
                    <a:schemeClr val="tx1"/>
                  </a:solidFill>
                  <a:latin typeface="Arial" pitchFamily="34" charset="0"/>
                  <a:ea typeface="ヒラギノ角ゴ Pro W3" charset="-128"/>
                </a:defRPr>
              </a:lvl1pPr>
              <a:lvl2pPr marL="742950" indent="-285750" eaLnBrk="0" hangingPunct="0">
                <a:spcBef>
                  <a:spcPct val="20000"/>
                </a:spcBef>
                <a:buClr>
                  <a:schemeClr val="bg2"/>
                </a:buClr>
                <a:buFont typeface="Arial" pitchFamily="34" charset="0"/>
                <a:buChar char="■"/>
                <a:defRPr sz="2800">
                  <a:solidFill>
                    <a:schemeClr val="tx1"/>
                  </a:solidFill>
                  <a:latin typeface="Arial" pitchFamily="34" charset="0"/>
                  <a:ea typeface="ヒラギノ角ゴ Pro W3" charset="-128"/>
                </a:defRPr>
              </a:lvl2pPr>
              <a:lvl3pPr marL="1143000" indent="-228600" eaLnBrk="0" hangingPunct="0">
                <a:spcBef>
                  <a:spcPct val="20000"/>
                </a:spcBef>
                <a:buClr>
                  <a:schemeClr val="bg2"/>
                </a:buClr>
                <a:buFont typeface="Arial" pitchFamily="34" charset="0"/>
                <a:buChar char="■"/>
                <a:defRPr sz="2400">
                  <a:solidFill>
                    <a:schemeClr val="tx1"/>
                  </a:solidFill>
                  <a:latin typeface="Arial" pitchFamily="34" charset="0"/>
                  <a:ea typeface="ヒラギノ角ゴ Pro W3" charset="-128"/>
                </a:defRPr>
              </a:lvl3pPr>
              <a:lvl4pPr marL="16002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4pPr>
              <a:lvl5pPr marL="2057400" indent="-228600" eaLnBrk="0" hangingPunct="0">
                <a:spcBef>
                  <a:spcPct val="20000"/>
                </a:spcBef>
                <a:buClr>
                  <a:schemeClr val="bg2"/>
                </a:buClr>
                <a:buFont typeface="Arial" pitchFamily="34" charset="0"/>
                <a:buChar char="■"/>
                <a:defRPr sz="2000">
                  <a:solidFill>
                    <a:schemeClr val="tx1"/>
                  </a:solidFill>
                  <a:latin typeface="Arial" pitchFamily="34" charset="0"/>
                  <a:ea typeface="ヒラギノ角ゴ Pro W3" charset="-128"/>
                </a:defRPr>
              </a:lvl5pPr>
              <a:lvl6pPr marL="25146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6pPr>
              <a:lvl7pPr marL="29718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7pPr>
              <a:lvl8pPr marL="34290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8pPr>
              <a:lvl9pPr marL="3886200" indent="-228600" eaLnBrk="0" fontAlgn="base" hangingPunct="0">
                <a:spcBef>
                  <a:spcPct val="20000"/>
                </a:spcBef>
                <a:spcAft>
                  <a:spcPct val="0"/>
                </a:spcAft>
                <a:buClr>
                  <a:schemeClr val="bg2"/>
                </a:buClr>
                <a:buFont typeface="Arial" pitchFamily="34" charset="0"/>
                <a:buChar char="■"/>
                <a:defRPr sz="2000">
                  <a:solidFill>
                    <a:schemeClr val="tx1"/>
                  </a:solidFill>
                  <a:latin typeface="Arial" pitchFamily="34" charset="0"/>
                  <a:ea typeface="ヒラギノ角ゴ Pro W3" charset="-128"/>
                </a:defRPr>
              </a:lvl9pPr>
            </a:lstStyle>
            <a:p>
              <a:pPr algn="ctr" eaLnBrk="1" hangingPunct="1">
                <a:lnSpc>
                  <a:spcPct val="115000"/>
                </a:lnSpc>
                <a:spcBef>
                  <a:spcPct val="0"/>
                </a:spcBef>
                <a:buClrTx/>
                <a:buFontTx/>
                <a:buNone/>
                <a:defRPr/>
              </a:pPr>
              <a:r>
                <a:rPr lang="en-GB" altLang="en-US" sz="1800">
                  <a:solidFill>
                    <a:srgbClr val="000000"/>
                  </a:solidFill>
                  <a:ea typeface="MS Mincho" pitchFamily="49" charset="-128"/>
                  <a:cs typeface="Times New Roman" pitchFamily="18" charset="0"/>
                </a:rPr>
                <a:t>4 </a:t>
              </a:r>
              <a:r>
                <a:rPr lang="en-GB" altLang="en-US" sz="900">
                  <a:solidFill>
                    <a:srgbClr val="000000"/>
                  </a:solidFill>
                  <a:ea typeface="MS Mincho" pitchFamily="49" charset="-128"/>
                  <a:cs typeface="Times New Roman" pitchFamily="18" charset="0"/>
                </a:rPr>
                <a:t>enterprises pitched </a:t>
              </a:r>
              <a:endParaRPr lang="en-GB" altLang="en-US" sz="1100">
                <a:solidFill>
                  <a:srgbClr val="FFFFFF"/>
                </a:solidFill>
                <a:ea typeface="MS Mincho" pitchFamily="49" charset="-128"/>
                <a:cs typeface="Times New Roman" pitchFamily="18" charset="0"/>
              </a:endParaRPr>
            </a:p>
          </p:txBody>
        </p:sp>
      </p:grpSp>
      <p:grpSp>
        <p:nvGrpSpPr>
          <p:cNvPr id="53255" name="Group 30">
            <a:extLst>
              <a:ext uri="{FF2B5EF4-FFF2-40B4-BE49-F238E27FC236}">
                <a16:creationId xmlns:a16="http://schemas.microsoft.com/office/drawing/2014/main" xmlns="" id="{941A42F1-094B-4927-8DC4-58CFB7BF451E}"/>
              </a:ext>
            </a:extLst>
          </p:cNvPr>
          <p:cNvGrpSpPr>
            <a:grpSpLocks/>
          </p:cNvGrpSpPr>
          <p:nvPr/>
        </p:nvGrpSpPr>
        <p:grpSpPr bwMode="auto">
          <a:xfrm>
            <a:off x="5481638" y="1020763"/>
            <a:ext cx="3543300" cy="987425"/>
            <a:chOff x="0" y="0"/>
            <a:chExt cx="5669280" cy="1621458"/>
          </a:xfrm>
        </p:grpSpPr>
        <p:pic>
          <p:nvPicPr>
            <p:cNvPr id="53256" name="図 2">
              <a:extLst>
                <a:ext uri="{FF2B5EF4-FFF2-40B4-BE49-F238E27FC236}">
                  <a16:creationId xmlns:a16="http://schemas.microsoft.com/office/drawing/2014/main" xmlns="" id="{5AB712EC-267D-4FD7-94CC-6C0AAD73176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4334" y="0"/>
              <a:ext cx="1757238" cy="66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7" name="Group 32">
              <a:extLst>
                <a:ext uri="{FF2B5EF4-FFF2-40B4-BE49-F238E27FC236}">
                  <a16:creationId xmlns:a16="http://schemas.microsoft.com/office/drawing/2014/main" xmlns="" id="{ED4C993D-7946-426D-84C0-AFDFC75FB492}"/>
                </a:ext>
              </a:extLst>
            </p:cNvPr>
            <p:cNvGrpSpPr>
              <a:grpSpLocks/>
            </p:cNvGrpSpPr>
            <p:nvPr/>
          </p:nvGrpSpPr>
          <p:grpSpPr bwMode="auto">
            <a:xfrm>
              <a:off x="0" y="906448"/>
              <a:ext cx="5669280" cy="715010"/>
              <a:chOff x="0" y="0"/>
              <a:chExt cx="5669280" cy="715617"/>
            </a:xfrm>
          </p:grpSpPr>
          <p:pic>
            <p:nvPicPr>
              <p:cNvPr id="53258" name="Picture 33">
                <a:extLst>
                  <a:ext uri="{FF2B5EF4-FFF2-40B4-BE49-F238E27FC236}">
                    <a16:creationId xmlns:a16="http://schemas.microsoft.com/office/drawing/2014/main" xmlns="" id="{C6C78FE7-4409-497A-9F5B-5114B3DAE2C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6550" y="0"/>
                <a:ext cx="683812" cy="68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9" name="Picture 34">
                <a:extLst>
                  <a:ext uri="{FF2B5EF4-FFF2-40B4-BE49-F238E27FC236}">
                    <a16:creationId xmlns:a16="http://schemas.microsoft.com/office/drawing/2014/main" xmlns="" id="{D92B20C8-6EEB-411A-9B84-0AFA391B0AB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4804" y="119270"/>
                <a:ext cx="1049572" cy="4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0" name="Picture 35" descr="http://division/site/cc/unit/London/London%20Unit%20images/Logos/colour%20logo.JPG">
                <a:extLst>
                  <a:ext uri="{FF2B5EF4-FFF2-40B4-BE49-F238E27FC236}">
                    <a16:creationId xmlns:a16="http://schemas.microsoft.com/office/drawing/2014/main" xmlns="" id="{C48E29FE-616C-4DAE-BB39-FBC6971499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119270"/>
                <a:ext cx="1009816" cy="4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Picture 36">
                <a:extLst>
                  <a:ext uri="{FF2B5EF4-FFF2-40B4-BE49-F238E27FC236}">
                    <a16:creationId xmlns:a16="http://schemas.microsoft.com/office/drawing/2014/main" xmlns="" id="{051209C9-EA92-4DD3-A408-65779B8E47C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38331" y="174929"/>
                <a:ext cx="1152939" cy="326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37">
                <a:extLst>
                  <a:ext uri="{FF2B5EF4-FFF2-40B4-BE49-F238E27FC236}">
                    <a16:creationId xmlns:a16="http://schemas.microsoft.com/office/drawing/2014/main" xmlns="" id="{6BC842F6-A2F5-4272-A4B6-C33B5C789CD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53663" y="0"/>
                <a:ext cx="715617" cy="715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AE11F35-67CD-4928-8877-AA383D77C7BC}"/>
              </a:ext>
            </a:extLst>
          </p:cNvPr>
          <p:cNvSpPr>
            <a:spLocks noGrp="1"/>
          </p:cNvSpPr>
          <p:nvPr>
            <p:ph type="sldNum" sz="quarter" idx="11"/>
          </p:nvPr>
        </p:nvSpPr>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defRPr/>
            </a:pPr>
            <a:fld id="{710E6B8B-D1E0-4BF2-9AD9-BEE436A279F4}" type="slidenum">
              <a:rPr lang="en-GB" altLang="en-US" sz="1800"/>
              <a:pPr>
                <a:defRPr/>
              </a:pPr>
              <a:t>26</a:t>
            </a:fld>
            <a:endParaRPr lang="en-GB" altLang="en-US" sz="1800"/>
          </a:p>
        </p:txBody>
      </p:sp>
      <p:pic>
        <p:nvPicPr>
          <p:cNvPr id="5" name="968 Imagen" descr="IMG_4566-Edit.jpg">
            <a:extLst>
              <a:ext uri="{FF2B5EF4-FFF2-40B4-BE49-F238E27FC236}">
                <a16:creationId xmlns:a16="http://schemas.microsoft.com/office/drawing/2014/main" xmlns="" id="{C0A86993-702B-4B1B-A20F-EAAF2DEF93A2}"/>
              </a:ext>
            </a:extLst>
          </p:cNvPr>
          <p:cNvPicPr>
            <a:picLocks noGrp="1"/>
          </p:cNvPicPr>
          <p:nvPr>
            <p:ph idx="1"/>
          </p:nvPr>
        </p:nvPicPr>
        <p:blipFill>
          <a:blip r:embed="rId2"/>
          <a:stretch>
            <a:fillRect/>
          </a:stretch>
        </p:blipFill>
        <p:spPr>
          <a:xfrm>
            <a:off x="539750" y="836613"/>
            <a:ext cx="8280400" cy="46799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0C02D8AE-524D-41D2-8356-36521957937B}"/>
              </a:ext>
            </a:extLst>
          </p:cNvPr>
          <p:cNvSpPr>
            <a:spLocks noGrp="1" noChangeArrowheads="1"/>
          </p:cNvSpPr>
          <p:nvPr>
            <p:ph type="title"/>
          </p:nvPr>
        </p:nvSpPr>
        <p:spPr>
          <a:xfrm>
            <a:off x="179388" y="333375"/>
            <a:ext cx="9144000" cy="792163"/>
          </a:xfrm>
        </p:spPr>
        <p:txBody>
          <a:bodyPr/>
          <a:lstStyle/>
          <a:p>
            <a:pPr eaLnBrk="1" hangingPunct="1">
              <a:defRPr/>
            </a:pPr>
            <a:r>
              <a:rPr lang="en-GB" spc="-50" dirty="0">
                <a:ea typeface="+mj-ea"/>
                <a:cs typeface="+mj-cs"/>
              </a:rPr>
              <a:t>Incubator fund:  Case Study</a:t>
            </a:r>
          </a:p>
        </p:txBody>
      </p:sp>
      <p:sp>
        <p:nvSpPr>
          <p:cNvPr id="5" name="Slide Number Placeholder 4">
            <a:extLst>
              <a:ext uri="{FF2B5EF4-FFF2-40B4-BE49-F238E27FC236}">
                <a16:creationId xmlns:a16="http://schemas.microsoft.com/office/drawing/2014/main" xmlns="" id="{3F703254-8D11-4D25-9B63-07CF9EE33DF3}"/>
              </a:ext>
            </a:extLst>
          </p:cNvPr>
          <p:cNvSpPr>
            <a:spLocks noGrp="1"/>
          </p:cNvSpPr>
          <p:nvPr>
            <p:ph type="sldNum" sz="quarter" idx="11"/>
          </p:nvPr>
        </p:nvSpPr>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72454688-11D0-408C-91E7-6C694E2971FC}" type="slidenum">
              <a:rPr lang="en-GB" altLang="en-US" sz="1800"/>
              <a:pPr>
                <a:spcBef>
                  <a:spcPct val="0"/>
                </a:spcBef>
                <a:buClrTx/>
                <a:buFontTx/>
                <a:buNone/>
                <a:defRPr/>
              </a:pPr>
              <a:t>27</a:t>
            </a:fld>
            <a:endParaRPr lang="en-GB" altLang="en-US" sz="1800"/>
          </a:p>
        </p:txBody>
      </p:sp>
      <p:sp>
        <p:nvSpPr>
          <p:cNvPr id="6" name="Rectangle 5">
            <a:extLst>
              <a:ext uri="{FF2B5EF4-FFF2-40B4-BE49-F238E27FC236}">
                <a16:creationId xmlns:a16="http://schemas.microsoft.com/office/drawing/2014/main" xmlns="" id="{FF76DDB5-16AB-49F9-8F70-15614AB2E550}"/>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56325" name="Picture 6">
            <a:extLst>
              <a:ext uri="{FF2B5EF4-FFF2-40B4-BE49-F238E27FC236}">
                <a16:creationId xmlns:a16="http://schemas.microsoft.com/office/drawing/2014/main" xmlns="" id="{7F65F9E5-FD8E-4926-8535-6EF4CEDF0A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a:extLst>
              <a:ext uri="{FF2B5EF4-FFF2-40B4-BE49-F238E27FC236}">
                <a16:creationId xmlns:a16="http://schemas.microsoft.com/office/drawing/2014/main" xmlns="" id="{1A849307-A449-4A74-A10A-87C6AB516D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xmlns="" id="{5E4039DF-666B-467F-82D6-D84283F6C70C}"/>
              </a:ext>
            </a:extLst>
          </p:cNvPr>
          <p:cNvSpPr>
            <a:spLocks noGrp="1" noChangeArrowheads="1"/>
          </p:cNvSpPr>
          <p:nvPr>
            <p:ph idx="1"/>
          </p:nvPr>
        </p:nvSpPr>
        <p:spPr>
          <a:xfrm>
            <a:off x="179388" y="1557338"/>
            <a:ext cx="8785225" cy="4679950"/>
          </a:xfrm>
        </p:spPr>
        <p:txBody>
          <a:bodyPr/>
          <a:lstStyle/>
          <a:p>
            <a:pPr marL="0" indent="0">
              <a:buFont typeface="Arial" panose="020B0604020202020204" pitchFamily="34" charset="0"/>
              <a:buNone/>
              <a:defRPr/>
            </a:pPr>
            <a:r>
              <a:rPr lang="en-US" sz="2000" dirty="0"/>
              <a:t>Country: Bolivia </a:t>
            </a:r>
          </a:p>
          <a:p>
            <a:pPr marL="0" indent="0">
              <a:buFont typeface="Arial" panose="020B0604020202020204" pitchFamily="34" charset="0"/>
              <a:buNone/>
              <a:defRPr/>
            </a:pPr>
            <a:r>
              <a:rPr lang="en-US" sz="2000" dirty="0"/>
              <a:t>Business focus: Eco- Tourism, Wildlife, Nature Reserve Size: 6 Full-time employees (1 female) </a:t>
            </a:r>
          </a:p>
          <a:p>
            <a:pPr marL="0" indent="0">
              <a:buFont typeface="Arial" panose="020B0604020202020204" pitchFamily="34" charset="0"/>
              <a:buNone/>
              <a:defRPr/>
            </a:pPr>
            <a:r>
              <a:rPr lang="en-GB" sz="2000" dirty="0" err="1"/>
              <a:t>Chalalán</a:t>
            </a:r>
            <a:r>
              <a:rPr lang="en-GB" sz="2000" dirty="0"/>
              <a:t> S.A. is a community-owned ecotourism company located in the heart of the </a:t>
            </a:r>
            <a:r>
              <a:rPr lang="en-GB" sz="2000" dirty="0" err="1"/>
              <a:t>Madidi</a:t>
            </a:r>
            <a:r>
              <a:rPr lang="en-GB" sz="2000" dirty="0"/>
              <a:t> National Park in the Bolivian Amazon</a:t>
            </a:r>
          </a:p>
          <a:p>
            <a:pPr marL="0" indent="0">
              <a:buFont typeface="Arial" panose="020B0604020202020204" pitchFamily="34" charset="0"/>
              <a:buNone/>
              <a:defRPr/>
            </a:pPr>
            <a:r>
              <a:rPr lang="en-GB" sz="2000" dirty="0" err="1"/>
              <a:t>Chalalán</a:t>
            </a:r>
            <a:r>
              <a:rPr lang="en-GB" sz="2000" dirty="0"/>
              <a:t> targets national and international mid and high income tourists looking for a premium experience in the wilderness. </a:t>
            </a:r>
          </a:p>
          <a:p>
            <a:pPr marL="0" indent="0">
              <a:buFont typeface="Arial" panose="020B0604020202020204" pitchFamily="34" charset="0"/>
              <a:buNone/>
              <a:defRPr/>
            </a:pPr>
            <a:r>
              <a:rPr lang="en-GB" sz="2000" dirty="0"/>
              <a:t>Average 700 visitors a year</a:t>
            </a:r>
          </a:p>
          <a:p>
            <a:pPr marL="0" indent="0">
              <a:buFont typeface="Arial" panose="020B0604020202020204" pitchFamily="34" charset="0"/>
              <a:buNone/>
              <a:defRPr/>
            </a:pPr>
            <a:r>
              <a:rPr lang="en-GB" sz="2000" dirty="0"/>
              <a:t>Revenue USD $350k</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63C7195C-E591-4C38-A577-DBDBD51B7898}"/>
              </a:ext>
            </a:extLst>
          </p:cNvPr>
          <p:cNvSpPr>
            <a:spLocks noGrp="1" noChangeArrowheads="1"/>
          </p:cNvSpPr>
          <p:nvPr>
            <p:ph type="title"/>
          </p:nvPr>
        </p:nvSpPr>
        <p:spPr>
          <a:xfrm>
            <a:off x="179388" y="333375"/>
            <a:ext cx="9144000" cy="792163"/>
          </a:xfrm>
        </p:spPr>
        <p:txBody>
          <a:bodyPr/>
          <a:lstStyle/>
          <a:p>
            <a:pPr eaLnBrk="1" hangingPunct="1">
              <a:defRPr/>
            </a:pPr>
            <a:r>
              <a:rPr lang="en-GB" spc="-50" dirty="0">
                <a:ea typeface="+mj-ea"/>
                <a:cs typeface="+mj-cs"/>
              </a:rPr>
              <a:t>Incubator fund:  Case Study</a:t>
            </a:r>
          </a:p>
        </p:txBody>
      </p:sp>
      <p:sp>
        <p:nvSpPr>
          <p:cNvPr id="5" name="Slide Number Placeholder 4">
            <a:extLst>
              <a:ext uri="{FF2B5EF4-FFF2-40B4-BE49-F238E27FC236}">
                <a16:creationId xmlns:a16="http://schemas.microsoft.com/office/drawing/2014/main" xmlns="" id="{F74359D1-EF66-48A9-850C-EBBC49E8311D}"/>
              </a:ext>
            </a:extLst>
          </p:cNvPr>
          <p:cNvSpPr>
            <a:spLocks noGrp="1"/>
          </p:cNvSpPr>
          <p:nvPr>
            <p:ph type="sldNum" sz="quarter" idx="11"/>
          </p:nvPr>
        </p:nvSpPr>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0AFE5309-C49F-469C-B426-D08428ADCD8F}" type="slidenum">
              <a:rPr lang="en-GB" altLang="en-US" sz="1800"/>
              <a:pPr>
                <a:spcBef>
                  <a:spcPct val="0"/>
                </a:spcBef>
                <a:buClrTx/>
                <a:buFontTx/>
                <a:buNone/>
                <a:defRPr/>
              </a:pPr>
              <a:t>28</a:t>
            </a:fld>
            <a:endParaRPr lang="en-GB" altLang="en-US" sz="1800"/>
          </a:p>
        </p:txBody>
      </p:sp>
      <p:sp>
        <p:nvSpPr>
          <p:cNvPr id="6" name="Rectangle 5">
            <a:extLst>
              <a:ext uri="{FF2B5EF4-FFF2-40B4-BE49-F238E27FC236}">
                <a16:creationId xmlns:a16="http://schemas.microsoft.com/office/drawing/2014/main" xmlns="" id="{70DFDC29-111C-4146-ADD6-3ED9E5806B04}"/>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58373" name="Picture 6">
            <a:extLst>
              <a:ext uri="{FF2B5EF4-FFF2-40B4-BE49-F238E27FC236}">
                <a16:creationId xmlns:a16="http://schemas.microsoft.com/office/drawing/2014/main" xmlns="" id="{A40F4C58-F8C1-4B14-988D-0D185AA662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7">
            <a:extLst>
              <a:ext uri="{FF2B5EF4-FFF2-40B4-BE49-F238E27FC236}">
                <a16:creationId xmlns:a16="http://schemas.microsoft.com/office/drawing/2014/main" xmlns="" id="{C92236A3-B24A-420A-98DB-61EFCE7163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xmlns="" id="{1300DFAE-D40D-4E43-8E51-5DB1512476D9}"/>
              </a:ext>
            </a:extLst>
          </p:cNvPr>
          <p:cNvSpPr>
            <a:spLocks noGrp="1" noChangeArrowheads="1"/>
          </p:cNvSpPr>
          <p:nvPr>
            <p:ph idx="1"/>
          </p:nvPr>
        </p:nvSpPr>
        <p:spPr>
          <a:xfrm>
            <a:off x="179388" y="1341438"/>
            <a:ext cx="8785225" cy="4679950"/>
          </a:xfrm>
        </p:spPr>
        <p:txBody>
          <a:bodyPr/>
          <a:lstStyle/>
          <a:p>
            <a:pPr marL="0" indent="0" algn="ctr">
              <a:buFont typeface="Arial" panose="020B0604020202020204" pitchFamily="34" charset="0"/>
              <a:buNone/>
              <a:defRPr/>
            </a:pPr>
            <a:r>
              <a:rPr lang="en-US" dirty="0">
                <a:solidFill>
                  <a:srgbClr val="FF0000"/>
                </a:solidFill>
              </a:rPr>
              <a:t>Impact Highlights</a:t>
            </a:r>
            <a:endParaRPr lang="en-US" sz="2000" dirty="0"/>
          </a:p>
          <a:p>
            <a:pPr marL="0" indent="0">
              <a:buFont typeface="Arial" panose="020B0604020202020204" pitchFamily="34" charset="0"/>
              <a:buNone/>
              <a:defRPr/>
            </a:pPr>
            <a:endParaRPr lang="en-US" sz="2000" dirty="0"/>
          </a:p>
          <a:p>
            <a:pPr marL="0" indent="0">
              <a:buFont typeface="Arial" panose="020B0604020202020204" pitchFamily="34" charset="0"/>
              <a:buNone/>
              <a:defRPr/>
            </a:pPr>
            <a:r>
              <a:rPr lang="en-US" sz="2000" dirty="0"/>
              <a:t>Direct Impact: 633 indigenous people in the community of  San José de </a:t>
            </a:r>
            <a:r>
              <a:rPr lang="en-US" sz="2000" dirty="0" err="1"/>
              <a:t>Uchupiamonas</a:t>
            </a:r>
            <a:r>
              <a:rPr lang="en-US" sz="2000" dirty="0"/>
              <a:t> </a:t>
            </a:r>
          </a:p>
          <a:p>
            <a:pPr marL="0" indent="0">
              <a:buFont typeface="Arial" panose="020B0604020202020204" pitchFamily="34" charset="0"/>
              <a:buNone/>
              <a:defRPr/>
            </a:pPr>
            <a:r>
              <a:rPr lang="en-US" sz="2000" dirty="0"/>
              <a:t> 1)  Promotion of indigenous land rights by funding the process of the Community Land of Origin (TCO) </a:t>
            </a:r>
          </a:p>
          <a:p>
            <a:pPr marL="0" indent="0">
              <a:buFont typeface="Arial" panose="020B0604020202020204" pitchFamily="34" charset="0"/>
              <a:buNone/>
              <a:defRPr/>
            </a:pPr>
            <a:r>
              <a:rPr lang="en-US" sz="2000" dirty="0"/>
              <a:t>2) Job opportunities for the local indigenous community of  San José de </a:t>
            </a:r>
            <a:r>
              <a:rPr lang="en-US" sz="2000" dirty="0" err="1"/>
              <a:t>Uchupiamonas</a:t>
            </a:r>
            <a:r>
              <a:rPr lang="en-US" sz="2000" dirty="0"/>
              <a:t> </a:t>
            </a:r>
          </a:p>
          <a:p>
            <a:pPr marL="0" indent="0">
              <a:buFont typeface="Arial" panose="020B0604020202020204" pitchFamily="34" charset="0"/>
              <a:buNone/>
              <a:defRPr/>
            </a:pPr>
            <a:r>
              <a:rPr lang="en-US" sz="2000" dirty="0"/>
              <a:t>3) 50% of profit is returned to the community of  San José de </a:t>
            </a:r>
            <a:r>
              <a:rPr lang="en-US" sz="2000" dirty="0" err="1"/>
              <a:t>Uchupiamonas</a:t>
            </a:r>
            <a:r>
              <a:rPr lang="en-US" sz="2000" dirty="0"/>
              <a:t>  for social benefit use and sustainability  </a:t>
            </a:r>
          </a:p>
          <a:p>
            <a:pPr marL="0" indent="0">
              <a:buFont typeface="Arial" panose="020B0604020202020204" pitchFamily="34" charset="0"/>
              <a:buNone/>
              <a:defRPr/>
            </a:pPr>
            <a:r>
              <a:rPr lang="en-US" sz="2000" dirty="0"/>
              <a:t>4) Promotion of green energy and recycling as well as awareness raising in conservation of nature and bio-diversity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269E3FED-E936-4B34-8757-A316F9138BFE}"/>
              </a:ext>
            </a:extLst>
          </p:cNvPr>
          <p:cNvSpPr>
            <a:spLocks noGrp="1" noChangeArrowheads="1"/>
          </p:cNvSpPr>
          <p:nvPr>
            <p:ph type="title"/>
          </p:nvPr>
        </p:nvSpPr>
        <p:spPr>
          <a:xfrm>
            <a:off x="179388" y="333375"/>
            <a:ext cx="9144000" cy="792163"/>
          </a:xfrm>
        </p:spPr>
        <p:txBody>
          <a:bodyPr/>
          <a:lstStyle/>
          <a:p>
            <a:pPr eaLnBrk="1" hangingPunct="1">
              <a:defRPr/>
            </a:pPr>
            <a:r>
              <a:rPr lang="en-GB" spc="-50" dirty="0">
                <a:ea typeface="+mj-ea"/>
                <a:cs typeface="+mj-cs"/>
              </a:rPr>
              <a:t>Incubator fund:  Case Study</a:t>
            </a:r>
          </a:p>
        </p:txBody>
      </p:sp>
      <p:sp>
        <p:nvSpPr>
          <p:cNvPr id="5" name="Slide Number Placeholder 4">
            <a:extLst>
              <a:ext uri="{FF2B5EF4-FFF2-40B4-BE49-F238E27FC236}">
                <a16:creationId xmlns:a16="http://schemas.microsoft.com/office/drawing/2014/main" xmlns="" id="{4562AC92-5CA9-43B5-B4C2-C215A4215DE8}"/>
              </a:ext>
            </a:extLst>
          </p:cNvPr>
          <p:cNvSpPr>
            <a:spLocks noGrp="1"/>
          </p:cNvSpPr>
          <p:nvPr>
            <p:ph type="sldNum" sz="quarter" idx="11"/>
          </p:nvPr>
        </p:nvSpPr>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spcBef>
                <a:spcPct val="0"/>
              </a:spcBef>
              <a:buClrTx/>
              <a:buFontTx/>
              <a:buNone/>
              <a:defRPr/>
            </a:pPr>
            <a:fld id="{35F46D73-DCF4-4FA5-9414-2FF405EFD6FD}" type="slidenum">
              <a:rPr lang="en-GB" altLang="en-US" sz="1800"/>
              <a:pPr>
                <a:spcBef>
                  <a:spcPct val="0"/>
                </a:spcBef>
                <a:buClrTx/>
                <a:buFontTx/>
                <a:buNone/>
                <a:defRPr/>
              </a:pPr>
              <a:t>29</a:t>
            </a:fld>
            <a:endParaRPr lang="en-GB" altLang="en-US" sz="1800"/>
          </a:p>
        </p:txBody>
      </p:sp>
      <p:sp>
        <p:nvSpPr>
          <p:cNvPr id="6" name="Rectangle 5">
            <a:extLst>
              <a:ext uri="{FF2B5EF4-FFF2-40B4-BE49-F238E27FC236}">
                <a16:creationId xmlns:a16="http://schemas.microsoft.com/office/drawing/2014/main" xmlns="" id="{7DD09603-8A31-4E97-84FE-39E170532D76}"/>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60421" name="Picture 6">
            <a:extLst>
              <a:ext uri="{FF2B5EF4-FFF2-40B4-BE49-F238E27FC236}">
                <a16:creationId xmlns:a16="http://schemas.microsoft.com/office/drawing/2014/main" xmlns="" id="{8A8923F7-8CF6-4ED0-BD9C-8A2DE4473E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a:extLst>
              <a:ext uri="{FF2B5EF4-FFF2-40B4-BE49-F238E27FC236}">
                <a16:creationId xmlns:a16="http://schemas.microsoft.com/office/drawing/2014/main" xmlns="" id="{22B15E0B-5406-493D-A13B-E175ECA92DC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xmlns="" id="{7B0B89BB-2676-400F-B236-B59E77326052}"/>
              </a:ext>
            </a:extLst>
          </p:cNvPr>
          <p:cNvSpPr>
            <a:spLocks noGrp="1" noChangeArrowheads="1"/>
          </p:cNvSpPr>
          <p:nvPr>
            <p:ph idx="1"/>
          </p:nvPr>
        </p:nvSpPr>
        <p:spPr>
          <a:xfrm>
            <a:off x="107950" y="1125538"/>
            <a:ext cx="8785225" cy="4679950"/>
          </a:xfrm>
        </p:spPr>
        <p:txBody>
          <a:bodyPr/>
          <a:lstStyle/>
          <a:p>
            <a:pPr marL="0" indent="0" algn="ctr">
              <a:buFont typeface="Arial" panose="020B0604020202020204" pitchFamily="34" charset="0"/>
              <a:buNone/>
              <a:defRPr/>
            </a:pPr>
            <a:r>
              <a:rPr lang="en-US" dirty="0">
                <a:solidFill>
                  <a:srgbClr val="FF0000"/>
                </a:solidFill>
              </a:rPr>
              <a:t>Strategic objectives</a:t>
            </a:r>
            <a:endParaRPr lang="en-US" sz="2000" dirty="0"/>
          </a:p>
          <a:p>
            <a:pPr>
              <a:buFont typeface="Arial" panose="020B0604020202020204" pitchFamily="34" charset="0"/>
              <a:buChar char="•"/>
              <a:defRPr/>
            </a:pPr>
            <a:r>
              <a:rPr lang="en-GB" sz="2000" dirty="0"/>
              <a:t>Achieve operational efficiency and understand and have absolute control of financial information, as well as pay off unpaid tax debts by previous administrations.  </a:t>
            </a:r>
          </a:p>
          <a:p>
            <a:pPr>
              <a:buFont typeface="Arial" panose="020B0604020202020204" pitchFamily="34" charset="0"/>
              <a:buChar char="•"/>
              <a:defRPr/>
            </a:pPr>
            <a:r>
              <a:rPr lang="en-GB" sz="2000" dirty="0"/>
              <a:t>Marketing, in order to improve communications and be able to communicate to its market segment and also to differentiate it from its competitors.</a:t>
            </a:r>
          </a:p>
          <a:p>
            <a:pPr>
              <a:buFont typeface="Arial" panose="020B0604020202020204" pitchFamily="34" charset="0"/>
              <a:buChar char="•"/>
              <a:defRPr/>
            </a:pPr>
            <a:r>
              <a:rPr lang="en-GB" sz="2000" dirty="0"/>
              <a:t>Investing in Human Resources that contribute to achieve the operational enhancement and the growth strategy.</a:t>
            </a:r>
          </a:p>
          <a:p>
            <a:pPr>
              <a:buFont typeface="Arial" panose="020B0604020202020204" pitchFamily="34" charset="0"/>
              <a:buChar char="•"/>
              <a:defRPr/>
            </a:pPr>
            <a:r>
              <a:rPr lang="en-GB" sz="2000" dirty="0"/>
              <a:t>Capital investment is needed to make some improvements in infrastructure and maintenance, and to support the operational enhancement strategy.</a:t>
            </a:r>
          </a:p>
          <a:p>
            <a:pPr>
              <a:buFont typeface="Arial" panose="020B0604020202020204" pitchFamily="34" charset="0"/>
              <a:buChar char="•"/>
              <a:defRPr/>
            </a:pPr>
            <a:r>
              <a:rPr lang="en-GB" sz="2000" dirty="0"/>
              <a:t>Working capital to run the business and cover a tax liability provision.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EA91CDB6-22AE-485D-8C8E-E335AF68A724}"/>
              </a:ext>
            </a:extLst>
          </p:cNvPr>
          <p:cNvSpPr>
            <a:spLocks noGrp="1" noChangeArrowheads="1"/>
          </p:cNvSpPr>
          <p:nvPr>
            <p:ph type="title"/>
          </p:nvPr>
        </p:nvSpPr>
        <p:spPr>
          <a:xfrm>
            <a:off x="323850" y="909638"/>
            <a:ext cx="4176713" cy="1439862"/>
          </a:xfrm>
        </p:spPr>
        <p:txBody>
          <a:bodyPr/>
          <a:lstStyle/>
          <a:p>
            <a:pPr eaLnBrk="1" hangingPunct="1">
              <a:defRPr/>
            </a:pPr>
            <a:r>
              <a:rPr lang="en-GB" spc="-50" dirty="0">
                <a:ea typeface="+mj-ea"/>
                <a:cs typeface="+mj-cs"/>
              </a:rPr>
              <a:t>Welcome	</a:t>
            </a:r>
            <a:br>
              <a:rPr lang="en-GB" spc="-50" dirty="0">
                <a:ea typeface="+mj-ea"/>
                <a:cs typeface="+mj-cs"/>
              </a:rPr>
            </a:br>
            <a:r>
              <a:rPr lang="en-GB" spc="-50" dirty="0">
                <a:ea typeface="+mj-ea"/>
                <a:cs typeface="+mj-cs"/>
              </a:rPr>
              <a:t/>
            </a:r>
            <a:br>
              <a:rPr lang="en-GB" spc="-50" dirty="0">
                <a:ea typeface="+mj-ea"/>
                <a:cs typeface="+mj-cs"/>
              </a:rPr>
            </a:br>
            <a:r>
              <a:rPr lang="en-GB" spc="-50" dirty="0">
                <a:ea typeface="+mj-ea"/>
                <a:cs typeface="+mj-cs"/>
              </a:rPr>
              <a:t>Introductions</a:t>
            </a:r>
          </a:p>
        </p:txBody>
      </p:sp>
      <p:pic>
        <p:nvPicPr>
          <p:cNvPr id="8195" name="Picture 2">
            <a:extLst>
              <a:ext uri="{FF2B5EF4-FFF2-40B4-BE49-F238E27FC236}">
                <a16:creationId xmlns:a16="http://schemas.microsoft.com/office/drawing/2014/main" xmlns="" id="{9CC686F6-7AFF-4FD3-A553-1693DDF5C1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6453188"/>
            <a:ext cx="45720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003CFC46-4B1E-44AB-BC9E-F83DB8C9B5F2}"/>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8197" name="Picture 9">
            <a:extLst>
              <a:ext uri="{FF2B5EF4-FFF2-40B4-BE49-F238E27FC236}">
                <a16:creationId xmlns:a16="http://schemas.microsoft.com/office/drawing/2014/main" xmlns="" id="{45A0ACA6-F064-4CF3-B6FB-90B809189B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a:extLst>
              <a:ext uri="{FF2B5EF4-FFF2-40B4-BE49-F238E27FC236}">
                <a16:creationId xmlns:a16="http://schemas.microsoft.com/office/drawing/2014/main" xmlns="" id="{9A668095-BFED-4803-A548-B64EBEADC6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a:extLst>
              <a:ext uri="{FF2B5EF4-FFF2-40B4-BE49-F238E27FC236}">
                <a16:creationId xmlns:a16="http://schemas.microsoft.com/office/drawing/2014/main" xmlns="" id="{B6A60C2E-660C-492A-9D06-81D86FEC0B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986338"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8DBA80D2-9B0F-4C07-8E65-401C28FD6B6A}"/>
              </a:ext>
            </a:extLst>
          </p:cNvPr>
          <p:cNvSpPr>
            <a:spLocks noGrp="1" noChangeArrowheads="1"/>
          </p:cNvSpPr>
          <p:nvPr>
            <p:ph type="title"/>
          </p:nvPr>
        </p:nvSpPr>
        <p:spPr>
          <a:xfrm>
            <a:off x="323850" y="-26988"/>
            <a:ext cx="8004175" cy="1069976"/>
          </a:xfrm>
        </p:spPr>
        <p:txBody>
          <a:bodyPr/>
          <a:lstStyle/>
          <a:p>
            <a:pPr eaLnBrk="1" hangingPunct="1">
              <a:defRPr/>
            </a:pPr>
            <a:r>
              <a:rPr lang="en-GB" altLang="en-US" dirty="0">
                <a:ea typeface="ヒラギノ角ゴ Pro W3" pitchFamily="1" charset="-128"/>
              </a:rPr>
              <a:t/>
            </a:r>
            <a:br>
              <a:rPr lang="en-GB" altLang="en-US" dirty="0">
                <a:ea typeface="ヒラギノ角ゴ Pro W3" pitchFamily="1" charset="-128"/>
              </a:rPr>
            </a:br>
            <a:r>
              <a:rPr lang="en-GB" altLang="en-US" dirty="0">
                <a:ea typeface="ヒラギノ角ゴ Pro W3" pitchFamily="1" charset="-128"/>
              </a:rPr>
              <a:t>Discipleship Challenges:  </a:t>
            </a:r>
            <a:r>
              <a:rPr lang="en-GB" altLang="en-US" sz="4000" dirty="0">
                <a:ea typeface="ヒラギノ角ゴ Pro W3" pitchFamily="1" charset="-128"/>
              </a:rPr>
              <a:t>Resourcing Change</a:t>
            </a:r>
          </a:p>
        </p:txBody>
      </p:sp>
      <p:sp>
        <p:nvSpPr>
          <p:cNvPr id="27" name="Rectangle 26">
            <a:extLst>
              <a:ext uri="{FF2B5EF4-FFF2-40B4-BE49-F238E27FC236}">
                <a16:creationId xmlns:a16="http://schemas.microsoft.com/office/drawing/2014/main" xmlns="" id="{BE667267-C66E-42E3-AC44-EB7D221673AA}"/>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62468" name="Picture 27">
            <a:extLst>
              <a:ext uri="{FF2B5EF4-FFF2-40B4-BE49-F238E27FC236}">
                <a16:creationId xmlns:a16="http://schemas.microsoft.com/office/drawing/2014/main" xmlns="" id="{3DA602F9-E098-4DF5-ACF6-5110BE1721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28">
            <a:extLst>
              <a:ext uri="{FF2B5EF4-FFF2-40B4-BE49-F238E27FC236}">
                <a16:creationId xmlns:a16="http://schemas.microsoft.com/office/drawing/2014/main" xmlns="" id="{8538158B-2B11-49B3-9245-60920F5F2D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ounded Rectangle 11">
            <a:extLst>
              <a:ext uri="{FF2B5EF4-FFF2-40B4-BE49-F238E27FC236}">
                <a16:creationId xmlns:a16="http://schemas.microsoft.com/office/drawing/2014/main" xmlns="" id="{AB850130-5F5F-4589-9CAD-C290AC0379D7}"/>
              </a:ext>
            </a:extLst>
          </p:cNvPr>
          <p:cNvSpPr>
            <a:spLocks noChangeArrowheads="1"/>
          </p:cNvSpPr>
          <p:nvPr/>
        </p:nvSpPr>
        <p:spPr bwMode="auto">
          <a:xfrm>
            <a:off x="766763" y="1577975"/>
            <a:ext cx="3024187" cy="133667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 Financial support to incubator fund</a:t>
            </a:r>
          </a:p>
        </p:txBody>
      </p:sp>
      <p:sp>
        <p:nvSpPr>
          <p:cNvPr id="26" name="Rounded Rectangle 25">
            <a:extLst>
              <a:ext uri="{FF2B5EF4-FFF2-40B4-BE49-F238E27FC236}">
                <a16:creationId xmlns:a16="http://schemas.microsoft.com/office/drawing/2014/main" xmlns="" id="{FD9881A5-8205-4AEB-BC78-A09CCCAC7A1E}"/>
              </a:ext>
            </a:extLst>
          </p:cNvPr>
          <p:cNvSpPr>
            <a:spLocks noChangeArrowheads="1"/>
          </p:cNvSpPr>
          <p:nvPr/>
        </p:nvSpPr>
        <p:spPr bwMode="auto">
          <a:xfrm>
            <a:off x="766763" y="3025775"/>
            <a:ext cx="3024187" cy="1195388"/>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Use of skills &amp; expertise</a:t>
            </a:r>
          </a:p>
        </p:txBody>
      </p:sp>
      <p:sp>
        <p:nvSpPr>
          <p:cNvPr id="32" name="Rounded Rectangle 16">
            <a:extLst>
              <a:ext uri="{FF2B5EF4-FFF2-40B4-BE49-F238E27FC236}">
                <a16:creationId xmlns:a16="http://schemas.microsoft.com/office/drawing/2014/main" xmlns="" id="{2EE0D9FF-2D49-40DB-BFC9-2D0269124BF7}"/>
              </a:ext>
            </a:extLst>
          </p:cNvPr>
          <p:cNvSpPr>
            <a:spLocks noChangeArrowheads="1"/>
          </p:cNvSpPr>
          <p:nvPr/>
        </p:nvSpPr>
        <p:spPr bwMode="auto">
          <a:xfrm>
            <a:off x="766763" y="4365625"/>
            <a:ext cx="3017837" cy="612775"/>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ctr">
              <a:buFont typeface="Arial" panose="020B0604020202020204" pitchFamily="34" charset="0"/>
              <a:buNone/>
            </a:pPr>
            <a:r>
              <a:rPr lang="en-GB" altLang="en-US" sz="2400">
                <a:solidFill>
                  <a:schemeClr val="bg1"/>
                </a:solidFill>
              </a:rPr>
              <a:t>Prayer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3CC37914-67C9-42DF-A315-31867D4362E7}"/>
              </a:ext>
            </a:extLst>
          </p:cNvPr>
          <p:cNvSpPr>
            <a:spLocks noChangeArrowheads="1"/>
          </p:cNvSpPr>
          <p:nvPr/>
        </p:nvSpPr>
        <p:spPr bwMode="auto">
          <a:xfrm>
            <a:off x="0" y="0"/>
            <a:ext cx="4572000" cy="5805488"/>
          </a:xfrm>
          <a:prstGeom prst="rec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sp>
        <p:nvSpPr>
          <p:cNvPr id="5" name="Rectangle 4">
            <a:extLst>
              <a:ext uri="{FF2B5EF4-FFF2-40B4-BE49-F238E27FC236}">
                <a16:creationId xmlns:a16="http://schemas.microsoft.com/office/drawing/2014/main" xmlns="" id="{0C99CA7B-6D8B-47C1-B0C8-DA00209D1083}"/>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64516" name="Picture 2">
            <a:extLst>
              <a:ext uri="{FF2B5EF4-FFF2-40B4-BE49-F238E27FC236}">
                <a16:creationId xmlns:a16="http://schemas.microsoft.com/office/drawing/2014/main" xmlns="" id="{F808F193-AC29-4C53-A5FF-42C7EDAA7B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1">
            <a:extLst>
              <a:ext uri="{FF2B5EF4-FFF2-40B4-BE49-F238E27FC236}">
                <a16:creationId xmlns:a16="http://schemas.microsoft.com/office/drawing/2014/main" xmlns="" id="{EF265A96-585C-488A-90F9-F13EDC04CE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xmlns="" id="{F59E88EC-6611-4A6A-AE4C-E58A09149B9C}"/>
              </a:ext>
            </a:extLst>
          </p:cNvPr>
          <p:cNvSpPr>
            <a:spLocks noGrp="1"/>
          </p:cNvSpPr>
          <p:nvPr>
            <p:ph idx="1"/>
          </p:nvPr>
        </p:nvSpPr>
        <p:spPr>
          <a:xfrm>
            <a:off x="539750" y="0"/>
            <a:ext cx="2879725" cy="5805488"/>
          </a:xfrm>
        </p:spPr>
        <p:txBody>
          <a:bodyPr anchor="ctr"/>
          <a:lstStyle/>
          <a:p>
            <a:pPr marL="0" indent="0">
              <a:buFont typeface="Arial" panose="020B0604020202020204" pitchFamily="34" charset="0"/>
              <a:buNone/>
              <a:defRPr/>
            </a:pPr>
            <a:r>
              <a:rPr lang="en-US" altLang="en-US" i="1" dirty="0">
                <a:solidFill>
                  <a:schemeClr val="bg1"/>
                </a:solidFill>
                <a:ea typeface="ヒラギノ角ゴ Pro W3" pitchFamily="1" charset="-128"/>
              </a:rPr>
              <a:t>Feedback &amp; Personal Pledge</a:t>
            </a:r>
          </a:p>
          <a:p>
            <a:pPr marL="0" indent="0">
              <a:buFont typeface="Arial" panose="020B0604020202020204" pitchFamily="34" charset="0"/>
              <a:buNone/>
              <a:defRPr/>
            </a:pPr>
            <a:endParaRPr lang="en-GB" altLang="en-US" dirty="0">
              <a:solidFill>
                <a:schemeClr val="bg1"/>
              </a:solidFill>
              <a:ea typeface="ヒラギノ角ゴ Pro W3" pitchFamily="1" charset="-128"/>
            </a:endParaRPr>
          </a:p>
        </p:txBody>
      </p:sp>
      <p:pic>
        <p:nvPicPr>
          <p:cNvPr id="64519" name="Picture 14">
            <a:extLst>
              <a:ext uri="{FF2B5EF4-FFF2-40B4-BE49-F238E27FC236}">
                <a16:creationId xmlns:a16="http://schemas.microsoft.com/office/drawing/2014/main" xmlns="" id="{6F0AAF7D-369F-4FC2-8E7D-659192B5529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0"/>
            <a:ext cx="4989513"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xmlns="" id="{6C6D645E-471F-4A1E-9664-A1DF994876D6}"/>
              </a:ext>
            </a:extLst>
          </p:cNvPr>
          <p:cNvSpPr>
            <a:spLocks noGrp="1" noChangeArrowheads="1"/>
          </p:cNvSpPr>
          <p:nvPr>
            <p:ph type="title"/>
          </p:nvPr>
        </p:nvSpPr>
        <p:spPr/>
        <p:txBody>
          <a:bodyPr/>
          <a:lstStyle/>
          <a:p>
            <a:pPr eaLnBrk="1" hangingPunct="1">
              <a:defRPr/>
            </a:pPr>
            <a:r>
              <a:rPr lang="en-US" spc="-50" dirty="0">
                <a:ea typeface="+mj-ea"/>
                <a:cs typeface="+mj-cs"/>
              </a:rPr>
              <a:t>AOB &amp; Closing Prayer</a:t>
            </a:r>
          </a:p>
        </p:txBody>
      </p:sp>
      <p:sp>
        <p:nvSpPr>
          <p:cNvPr id="6" name="Slide Number Placeholder 5">
            <a:extLst>
              <a:ext uri="{FF2B5EF4-FFF2-40B4-BE49-F238E27FC236}">
                <a16:creationId xmlns:a16="http://schemas.microsoft.com/office/drawing/2014/main" xmlns="" id="{972782AB-B9C0-42B9-A56C-BD9A24382895}"/>
              </a:ext>
            </a:extLst>
          </p:cNvPr>
          <p:cNvSpPr>
            <a:spLocks noGrp="1"/>
          </p:cNvSpPr>
          <p:nvPr>
            <p:ph type="sldNum" sz="quarter" idx="11"/>
          </p:nvPr>
        </p:nvSpPr>
        <p:spPr/>
        <p:txBody>
          <a:bodyPr/>
          <a:lstStyle>
            <a:lvl1pPr eaLnBrk="0" hangingPunct="0">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defRPr/>
            </a:pPr>
            <a:fld id="{79D55706-CF7F-4B34-A838-2A66379BD267}" type="slidenum">
              <a:rPr lang="en-GB" altLang="en-US" sz="1800" smtClean="0"/>
              <a:pPr eaLnBrk="1" hangingPunct="1">
                <a:spcBef>
                  <a:spcPct val="0"/>
                </a:spcBef>
                <a:buClrTx/>
                <a:buFontTx/>
                <a:buNone/>
                <a:defRPr/>
              </a:pPr>
              <a:t>32</a:t>
            </a:fld>
            <a:endParaRPr lang="en-GB" altLang="en-US" sz="1800"/>
          </a:p>
        </p:txBody>
      </p:sp>
      <p:sp>
        <p:nvSpPr>
          <p:cNvPr id="8" name="Rectangle 7">
            <a:extLst>
              <a:ext uri="{FF2B5EF4-FFF2-40B4-BE49-F238E27FC236}">
                <a16:creationId xmlns:a16="http://schemas.microsoft.com/office/drawing/2014/main" xmlns="" id="{3C261162-CA3A-44DF-9D50-EBA376C94B14}"/>
              </a:ext>
            </a:extLst>
          </p:cNvPr>
          <p:cNvSpPr/>
          <p:nvPr/>
        </p:nvSpPr>
        <p:spPr bwMode="auto">
          <a:xfrm>
            <a:off x="26988" y="5827713"/>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66565" name="Picture 8">
            <a:extLst>
              <a:ext uri="{FF2B5EF4-FFF2-40B4-BE49-F238E27FC236}">
                <a16:creationId xmlns:a16="http://schemas.microsoft.com/office/drawing/2014/main" xmlns="" id="{EB34A168-40CC-49AD-8F68-F7456330235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9">
            <a:extLst>
              <a:ext uri="{FF2B5EF4-FFF2-40B4-BE49-F238E27FC236}">
                <a16:creationId xmlns:a16="http://schemas.microsoft.com/office/drawing/2014/main" xmlns="" id="{F149859E-0319-43C7-981E-C812916102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a:extLst>
              <a:ext uri="{FF2B5EF4-FFF2-40B4-BE49-F238E27FC236}">
                <a16:creationId xmlns:a16="http://schemas.microsoft.com/office/drawing/2014/main" xmlns="" id="{074F52E5-0909-4CEB-B702-7E6E2754D4A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484313"/>
            <a:ext cx="5486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xmlns="" id="{19C7A839-53D4-4777-B1D9-C7810FB5F6D9}"/>
              </a:ext>
            </a:extLst>
          </p:cNvPr>
          <p:cNvPicPr>
            <a:picLocks noChangeAspect="1" noChangeArrowheads="1"/>
          </p:cNvPicPr>
          <p:nvPr/>
        </p:nvPicPr>
        <p:blipFill>
          <a:blip r:embed="rId3"/>
          <a:srcRect/>
          <a:stretch>
            <a:fillRect/>
          </a:stretch>
        </p:blipFill>
        <p:spPr bwMode="auto">
          <a:xfrm>
            <a:off x="0" y="-26988"/>
            <a:ext cx="9144000" cy="7373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EEECE1">
                      <a:alpha val="74998"/>
                    </a:srgbClr>
                  </a:outerShdw>
                </a:effectLst>
              </a14:hiddenEffects>
            </a:ext>
          </a:extLst>
        </p:spPr>
      </p:pic>
      <p:pic>
        <p:nvPicPr>
          <p:cNvPr id="68611" name="Picture 2">
            <a:extLst>
              <a:ext uri="{FF2B5EF4-FFF2-40B4-BE49-F238E27FC236}">
                <a16:creationId xmlns:a16="http://schemas.microsoft.com/office/drawing/2014/main" xmlns="" id="{557AEADD-032E-458F-A4C4-60C36FF22E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7525" y="123825"/>
            <a:ext cx="37274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a:extLst>
              <a:ext uri="{FF2B5EF4-FFF2-40B4-BE49-F238E27FC236}">
                <a16:creationId xmlns:a16="http://schemas.microsoft.com/office/drawing/2014/main" xmlns="" id="{7D081E46-8058-45FA-B5D7-07195241273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3613" y="2276475"/>
            <a:ext cx="28098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A277386B-D17C-4429-B007-EECA66F3C81E}"/>
              </a:ext>
            </a:extLst>
          </p:cNvPr>
          <p:cNvSpPr>
            <a:spLocks noChangeArrowheads="1"/>
          </p:cNvSpPr>
          <p:nvPr/>
        </p:nvSpPr>
        <p:spPr bwMode="auto">
          <a:xfrm>
            <a:off x="0" y="0"/>
            <a:ext cx="4572000" cy="5805488"/>
          </a:xfrm>
          <a:prstGeom prst="rec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sp>
        <p:nvSpPr>
          <p:cNvPr id="5" name="Rectangle 4">
            <a:extLst>
              <a:ext uri="{FF2B5EF4-FFF2-40B4-BE49-F238E27FC236}">
                <a16:creationId xmlns:a16="http://schemas.microsoft.com/office/drawing/2014/main" xmlns="" id="{9F670B76-F1EE-4E58-9593-71A9771BAAB4}"/>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10244" name="Picture 2">
            <a:extLst>
              <a:ext uri="{FF2B5EF4-FFF2-40B4-BE49-F238E27FC236}">
                <a16:creationId xmlns:a16="http://schemas.microsoft.com/office/drawing/2014/main" xmlns="" id="{A9AE6907-E203-447D-B8E8-CD390E2AA7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
            <a:extLst>
              <a:ext uri="{FF2B5EF4-FFF2-40B4-BE49-F238E27FC236}">
                <a16:creationId xmlns:a16="http://schemas.microsoft.com/office/drawing/2014/main" xmlns="" id="{28A5802B-540F-40F0-ACED-3838EFC7CE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xmlns="" id="{FA919A52-04F1-4D73-8D09-56BBCCC05150}"/>
              </a:ext>
            </a:extLst>
          </p:cNvPr>
          <p:cNvSpPr>
            <a:spLocks noGrp="1"/>
          </p:cNvSpPr>
          <p:nvPr>
            <p:ph idx="1"/>
          </p:nvPr>
        </p:nvSpPr>
        <p:spPr>
          <a:xfrm>
            <a:off x="539750" y="0"/>
            <a:ext cx="2879725" cy="5805488"/>
          </a:xfrm>
        </p:spPr>
        <p:txBody>
          <a:bodyPr anchor="ctr"/>
          <a:lstStyle/>
          <a:p>
            <a:pPr marL="0" indent="0">
              <a:buFont typeface="Arial" panose="020B0604020202020204" pitchFamily="34" charset="0"/>
              <a:buNone/>
              <a:defRPr/>
            </a:pPr>
            <a:r>
              <a:rPr lang="en-US" altLang="en-US" i="1" dirty="0">
                <a:solidFill>
                  <a:schemeClr val="bg1"/>
                </a:solidFill>
                <a:ea typeface="ヒラギノ角ゴ Pro W3" pitchFamily="1" charset="-128"/>
              </a:rPr>
              <a:t>Ground Rules</a:t>
            </a:r>
          </a:p>
          <a:p>
            <a:pPr marL="0" indent="0">
              <a:buFont typeface="Arial" panose="020B0604020202020204" pitchFamily="34" charset="0"/>
              <a:buNone/>
              <a:defRPr/>
            </a:pPr>
            <a:endParaRPr lang="en-GB" altLang="en-US" dirty="0">
              <a:solidFill>
                <a:schemeClr val="bg1"/>
              </a:solidFill>
              <a:ea typeface="ヒラギノ角ゴ Pro W3" pitchFamily="1" charset="-128"/>
            </a:endParaRPr>
          </a:p>
        </p:txBody>
      </p:sp>
      <p:pic>
        <p:nvPicPr>
          <p:cNvPr id="10247" name="Picture 14">
            <a:extLst>
              <a:ext uri="{FF2B5EF4-FFF2-40B4-BE49-F238E27FC236}">
                <a16:creationId xmlns:a16="http://schemas.microsoft.com/office/drawing/2014/main" xmlns="" id="{65B7D077-6AEF-40E0-812C-769B5B62C4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0"/>
            <a:ext cx="4989513" cy="580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F2F0DDA7-FDA0-4F4D-82FD-DE01B4B7160C}"/>
              </a:ext>
            </a:extLst>
          </p:cNvPr>
          <p:cNvSpPr>
            <a:spLocks noGrp="1" noChangeArrowheads="1"/>
          </p:cNvSpPr>
          <p:nvPr>
            <p:ph type="title"/>
          </p:nvPr>
        </p:nvSpPr>
        <p:spPr>
          <a:xfrm>
            <a:off x="395288" y="150813"/>
            <a:ext cx="8004175" cy="1069975"/>
          </a:xfrm>
        </p:spPr>
        <p:txBody>
          <a:bodyPr/>
          <a:lstStyle/>
          <a:p>
            <a:pPr eaLnBrk="1" hangingPunct="1">
              <a:defRPr/>
            </a:pPr>
            <a:r>
              <a:rPr lang="en-GB" spc="-50" dirty="0">
                <a:ea typeface="+mj-ea"/>
                <a:cs typeface="+mj-cs"/>
              </a:rPr>
              <a:t>Reflection</a:t>
            </a:r>
          </a:p>
        </p:txBody>
      </p:sp>
      <p:sp>
        <p:nvSpPr>
          <p:cNvPr id="5" name="Rectangle 4">
            <a:extLst>
              <a:ext uri="{FF2B5EF4-FFF2-40B4-BE49-F238E27FC236}">
                <a16:creationId xmlns:a16="http://schemas.microsoft.com/office/drawing/2014/main" xmlns="" id="{A472758E-D467-4575-B782-DA1DFDE6DA5C}"/>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12292" name="Picture 2">
            <a:extLst>
              <a:ext uri="{FF2B5EF4-FFF2-40B4-BE49-F238E27FC236}">
                <a16:creationId xmlns:a16="http://schemas.microsoft.com/office/drawing/2014/main" xmlns="" id="{4B5A5D85-18C4-4B5C-B16A-B7AAC9664F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a:extLst>
              <a:ext uri="{FF2B5EF4-FFF2-40B4-BE49-F238E27FC236}">
                <a16:creationId xmlns:a16="http://schemas.microsoft.com/office/drawing/2014/main" xmlns="" id="{9396DF77-1DE2-4D74-BAB2-669797025F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a:extLst>
              <a:ext uri="{FF2B5EF4-FFF2-40B4-BE49-F238E27FC236}">
                <a16:creationId xmlns:a16="http://schemas.microsoft.com/office/drawing/2014/main" xmlns="" id="{EE394122-6191-4074-8017-86D679B595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484313"/>
            <a:ext cx="54864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30DBB43-8D9A-4C30-A17A-F508FD5108ED}"/>
              </a:ext>
            </a:extLst>
          </p:cNvPr>
          <p:cNvSpPr>
            <a:spLocks noGrp="1"/>
          </p:cNvSpPr>
          <p:nvPr>
            <p:ph type="sldNum" sz="quarter" idx="11"/>
          </p:nvPr>
        </p:nvSpPr>
        <p:spPr/>
        <p:txBody>
          <a:bodyPr/>
          <a:lstStyle>
            <a:lvl1pPr eaLnBrk="0" hangingPunct="0">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defRPr/>
            </a:pPr>
            <a:fld id="{0C118D39-D837-47DC-9F36-1F7C133E6E96}" type="slidenum">
              <a:rPr lang="en-GB" altLang="en-US" sz="2200" b="0" smtClean="0"/>
              <a:pPr eaLnBrk="1" hangingPunct="1">
                <a:spcBef>
                  <a:spcPct val="0"/>
                </a:spcBef>
                <a:buClrTx/>
                <a:buFontTx/>
                <a:buNone/>
                <a:defRPr/>
              </a:pPr>
              <a:t>6</a:t>
            </a:fld>
            <a:endParaRPr lang="en-GB" altLang="en-US" sz="2200" b="0"/>
          </a:p>
        </p:txBody>
      </p:sp>
      <p:sp>
        <p:nvSpPr>
          <p:cNvPr id="7" name="Rectangle 6">
            <a:extLst>
              <a:ext uri="{FF2B5EF4-FFF2-40B4-BE49-F238E27FC236}">
                <a16:creationId xmlns:a16="http://schemas.microsoft.com/office/drawing/2014/main" xmlns="" id="{4CBEAE08-A033-4596-BFF8-1A0927AD0C90}"/>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sz="2200">
              <a:solidFill>
                <a:srgbClr val="000000"/>
              </a:solidFill>
              <a:latin typeface="Arial" charset="0"/>
              <a:ea typeface="ヒラギノ角ゴ Pro W3" charset="0"/>
              <a:cs typeface="+mn-cs"/>
            </a:endParaRPr>
          </a:p>
        </p:txBody>
      </p:sp>
      <p:pic>
        <p:nvPicPr>
          <p:cNvPr id="14340" name="Picture 7">
            <a:extLst>
              <a:ext uri="{FF2B5EF4-FFF2-40B4-BE49-F238E27FC236}">
                <a16:creationId xmlns:a16="http://schemas.microsoft.com/office/drawing/2014/main" xmlns="" id="{2C0C41B1-BFC3-488B-A629-3EF2A3E5D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a:extLst>
              <a:ext uri="{FF2B5EF4-FFF2-40B4-BE49-F238E27FC236}">
                <a16:creationId xmlns:a16="http://schemas.microsoft.com/office/drawing/2014/main" xmlns="" id="{B4C7F796-31BB-4EEA-A427-45D95171C4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05488"/>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7">
            <a:extLst>
              <a:ext uri="{FF2B5EF4-FFF2-40B4-BE49-F238E27FC236}">
                <a16:creationId xmlns:a16="http://schemas.microsoft.com/office/drawing/2014/main" xmlns="" id="{DD49F52D-F120-4FA1-8A40-2A47B519097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9688"/>
            <a:ext cx="5156200" cy="67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a:extLst>
              <a:ext uri="{FF2B5EF4-FFF2-40B4-BE49-F238E27FC236}">
                <a16:creationId xmlns:a16="http://schemas.microsoft.com/office/drawing/2014/main" xmlns="" id="{AAA37B3D-D648-405B-842E-512F82131CAB}"/>
              </a:ext>
            </a:extLst>
          </p:cNvPr>
          <p:cNvSpPr>
            <a:spLocks noChangeArrowheads="1"/>
          </p:cNvSpPr>
          <p:nvPr/>
        </p:nvSpPr>
        <p:spPr bwMode="auto">
          <a:xfrm>
            <a:off x="-11113" y="-25400"/>
            <a:ext cx="3998913" cy="5830888"/>
          </a:xfrm>
          <a:prstGeom prst="rect">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pPr>
            <a:endParaRPr lang="en-US" altLang="en-US" sz="2400">
              <a:solidFill>
                <a:srgbClr val="000000"/>
              </a:solidFill>
            </a:endParaRPr>
          </a:p>
        </p:txBody>
      </p:sp>
      <p:sp>
        <p:nvSpPr>
          <p:cNvPr id="155650" name="Rectangle 2">
            <a:extLst>
              <a:ext uri="{FF2B5EF4-FFF2-40B4-BE49-F238E27FC236}">
                <a16:creationId xmlns:a16="http://schemas.microsoft.com/office/drawing/2014/main" xmlns="" id="{6E8DA20F-90ED-42B9-A3CC-8121A52A22C7}"/>
              </a:ext>
            </a:extLst>
          </p:cNvPr>
          <p:cNvSpPr>
            <a:spLocks noGrp="1" noChangeArrowheads="1"/>
          </p:cNvSpPr>
          <p:nvPr>
            <p:ph type="title"/>
          </p:nvPr>
        </p:nvSpPr>
        <p:spPr>
          <a:xfrm>
            <a:off x="323850" y="908050"/>
            <a:ext cx="3686175" cy="782638"/>
          </a:xfrm>
        </p:spPr>
        <p:txBody>
          <a:bodyPr/>
          <a:lstStyle/>
          <a:p>
            <a:pPr eaLnBrk="1" hangingPunct="1">
              <a:defRPr/>
            </a:pPr>
            <a:r>
              <a:rPr lang="en-GB" spc="-50" dirty="0">
                <a:solidFill>
                  <a:schemeClr val="bg1"/>
                </a:solidFill>
                <a:ea typeface="+mj-ea"/>
                <a:cs typeface="+mj-cs"/>
              </a:rPr>
              <a:t>Modern Day Slavery:  An Overview</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AE1541-1922-49CA-A56B-2272CEA60328}"/>
              </a:ext>
            </a:extLst>
          </p:cNvPr>
          <p:cNvSpPr>
            <a:spLocks noGrp="1"/>
          </p:cNvSpPr>
          <p:nvPr>
            <p:ph type="title"/>
          </p:nvPr>
        </p:nvSpPr>
        <p:spPr>
          <a:xfrm>
            <a:off x="323850" y="260350"/>
            <a:ext cx="8437563" cy="1069975"/>
          </a:xfrm>
        </p:spPr>
        <p:txBody>
          <a:bodyPr/>
          <a:lstStyle/>
          <a:p>
            <a:pPr>
              <a:defRPr/>
            </a:pPr>
            <a:r>
              <a:rPr lang="en-GB" kern="1200" dirty="0">
                <a:latin typeface="+mn-lt"/>
                <a:ea typeface="+mn-ea"/>
                <a:cs typeface="+mn-cs"/>
              </a:rPr>
              <a:t>How come slavery still happens?</a:t>
            </a:r>
          </a:p>
        </p:txBody>
      </p:sp>
      <p:sp>
        <p:nvSpPr>
          <p:cNvPr id="3" name="Content Placeholder 2">
            <a:extLst>
              <a:ext uri="{FF2B5EF4-FFF2-40B4-BE49-F238E27FC236}">
                <a16:creationId xmlns:a16="http://schemas.microsoft.com/office/drawing/2014/main" xmlns="" id="{97D14EBA-3213-4FA1-A5B6-EA0DD16D984B}"/>
              </a:ext>
            </a:extLst>
          </p:cNvPr>
          <p:cNvSpPr>
            <a:spLocks noGrp="1"/>
          </p:cNvSpPr>
          <p:nvPr>
            <p:ph idx="1"/>
          </p:nvPr>
        </p:nvSpPr>
        <p:spPr>
          <a:xfrm>
            <a:off x="395288" y="1474788"/>
            <a:ext cx="7866062" cy="3394075"/>
          </a:xfrm>
        </p:spPr>
        <p:txBody>
          <a:bodyPr/>
          <a:lstStyle/>
          <a:p>
            <a:pPr>
              <a:defRPr/>
            </a:pPr>
            <a:r>
              <a:rPr lang="en-GB" sz="2400" dirty="0"/>
              <a:t>People who are poor, and also poorly educated and unskilled, tend to be most at risk of becoming trapped in slave labour</a:t>
            </a:r>
            <a:br>
              <a:rPr lang="en-GB" sz="2400" dirty="0"/>
            </a:br>
            <a:endParaRPr lang="en-GB" sz="2400" dirty="0"/>
          </a:p>
          <a:p>
            <a:pPr>
              <a:defRPr/>
            </a:pPr>
            <a:r>
              <a:rPr lang="en-GB" sz="2400" dirty="0"/>
              <a:t>Risks are particularly high in kinds of work requiring low levels of education, for example unskilled work in agriculture, fishing, domestic work, manufacturing, and the informal sector generally</a:t>
            </a:r>
            <a:br>
              <a:rPr lang="en-GB" sz="2400" dirty="0"/>
            </a:br>
            <a:endParaRPr lang="en-GB" sz="2400" dirty="0"/>
          </a:p>
          <a:p>
            <a:pPr>
              <a:defRPr/>
            </a:pPr>
            <a:r>
              <a:rPr lang="en-GB" sz="2400" dirty="0"/>
              <a:t>44% of people trapped in slave labour are migrants</a:t>
            </a:r>
          </a:p>
        </p:txBody>
      </p:sp>
      <p:sp>
        <p:nvSpPr>
          <p:cNvPr id="4" name="Rectangle 3">
            <a:extLst>
              <a:ext uri="{FF2B5EF4-FFF2-40B4-BE49-F238E27FC236}">
                <a16:creationId xmlns:a16="http://schemas.microsoft.com/office/drawing/2014/main" xmlns="" id="{26EA15E5-2DE7-42EC-8AC6-F323A7BC6828}"/>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16389" name="Picture 9">
            <a:extLst>
              <a:ext uri="{FF2B5EF4-FFF2-40B4-BE49-F238E27FC236}">
                <a16:creationId xmlns:a16="http://schemas.microsoft.com/office/drawing/2014/main" xmlns="" id="{46624D31-3F1C-401E-BC67-870BB88C0B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a:extLst>
              <a:ext uri="{FF2B5EF4-FFF2-40B4-BE49-F238E27FC236}">
                <a16:creationId xmlns:a16="http://schemas.microsoft.com/office/drawing/2014/main" xmlns="" id="{38874162-AD09-4E6B-9072-D8483EAAB8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xmlns="" id="{31C31876-1144-428F-AC9B-69C8CF546A30}"/>
              </a:ext>
            </a:extLst>
          </p:cNvPr>
          <p:cNvSpPr>
            <a:spLocks noGrp="1" noChangeArrowheads="1"/>
          </p:cNvSpPr>
          <p:nvPr>
            <p:ph type="title"/>
          </p:nvPr>
        </p:nvSpPr>
        <p:spPr>
          <a:xfrm>
            <a:off x="323850" y="333375"/>
            <a:ext cx="8004175" cy="1069975"/>
          </a:xfrm>
        </p:spPr>
        <p:txBody>
          <a:bodyPr/>
          <a:lstStyle/>
          <a:p>
            <a:pPr eaLnBrk="1" hangingPunct="1">
              <a:defRPr/>
            </a:pPr>
            <a:r>
              <a:rPr lang="en-GB" spc="-50" dirty="0">
                <a:ea typeface="+mj-ea"/>
                <a:cs typeface="+mj-cs"/>
              </a:rPr>
              <a:t>Global Issue</a:t>
            </a:r>
          </a:p>
        </p:txBody>
      </p:sp>
      <p:sp>
        <p:nvSpPr>
          <p:cNvPr id="5" name="Slide Number Placeholder 4">
            <a:extLst>
              <a:ext uri="{FF2B5EF4-FFF2-40B4-BE49-F238E27FC236}">
                <a16:creationId xmlns:a16="http://schemas.microsoft.com/office/drawing/2014/main" xmlns="" id="{5F1252F5-28B3-4FE1-BD77-47CD958F8F72}"/>
              </a:ext>
            </a:extLst>
          </p:cNvPr>
          <p:cNvSpPr>
            <a:spLocks noGrp="1"/>
          </p:cNvSpPr>
          <p:nvPr>
            <p:ph type="sldNum" sz="quarter" idx="11"/>
          </p:nvPr>
        </p:nvSpPr>
        <p:spPr/>
        <p:txBody>
          <a:bodyPr/>
          <a:lstStyle>
            <a:lvl1pPr eaLnBrk="0" hangingPunct="0">
              <a:spcBef>
                <a:spcPct val="20000"/>
              </a:spcBef>
              <a:buClr>
                <a:srgbClr val="FF0000"/>
              </a:buClr>
              <a:buFont typeface="Arial" panose="020B0604020202020204" pitchFamily="34" charset="0"/>
              <a:buBlip>
                <a:blip r:embed="rId3"/>
              </a:buBlip>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ClrTx/>
              <a:buFontTx/>
              <a:buNone/>
              <a:defRPr/>
            </a:pPr>
            <a:fld id="{ED895021-B335-4D3E-B1E4-FF15C69EBCFA}" type="slidenum">
              <a:rPr lang="en-GB" altLang="en-US" sz="2200" b="0" smtClean="0"/>
              <a:pPr eaLnBrk="1" hangingPunct="1">
                <a:spcBef>
                  <a:spcPct val="0"/>
                </a:spcBef>
                <a:buClrTx/>
                <a:buFontTx/>
                <a:buNone/>
                <a:defRPr/>
              </a:pPr>
              <a:t>8</a:t>
            </a:fld>
            <a:endParaRPr lang="en-GB" altLang="en-US" sz="2200" b="0"/>
          </a:p>
        </p:txBody>
      </p:sp>
      <p:sp>
        <p:nvSpPr>
          <p:cNvPr id="7" name="Rectangle 6">
            <a:extLst>
              <a:ext uri="{FF2B5EF4-FFF2-40B4-BE49-F238E27FC236}">
                <a16:creationId xmlns:a16="http://schemas.microsoft.com/office/drawing/2014/main" xmlns="" id="{CE932F16-746B-44CD-A8EC-3CEBF6C85656}"/>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sz="2200">
              <a:solidFill>
                <a:srgbClr val="000000"/>
              </a:solidFill>
              <a:latin typeface="Arial" charset="0"/>
              <a:ea typeface="ヒラギノ角ゴ Pro W3" charset="0"/>
              <a:cs typeface="+mn-cs"/>
            </a:endParaRPr>
          </a:p>
        </p:txBody>
      </p:sp>
      <p:pic>
        <p:nvPicPr>
          <p:cNvPr id="18437" name="Picture 7">
            <a:extLst>
              <a:ext uri="{FF2B5EF4-FFF2-40B4-BE49-F238E27FC236}">
                <a16:creationId xmlns:a16="http://schemas.microsoft.com/office/drawing/2014/main" xmlns="" id="{423C7B59-46A0-445D-80CD-1CF42F823A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a:extLst>
              <a:ext uri="{FF2B5EF4-FFF2-40B4-BE49-F238E27FC236}">
                <a16:creationId xmlns:a16="http://schemas.microsoft.com/office/drawing/2014/main" xmlns="" id="{EC879FAF-F481-4BD5-8237-25137ED381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5805488"/>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descr="http://50forfreedom.org/wp-content/uploads/2015/08/41.jpg">
            <a:extLst>
              <a:ext uri="{FF2B5EF4-FFF2-40B4-BE49-F238E27FC236}">
                <a16:creationId xmlns:a16="http://schemas.microsoft.com/office/drawing/2014/main" xmlns="" id="{80ACF67F-E950-4A2C-8B05-6AD55D950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150" y="488950"/>
            <a:ext cx="565785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a:extLst>
              <a:ext uri="{FF2B5EF4-FFF2-40B4-BE49-F238E27FC236}">
                <a16:creationId xmlns:a16="http://schemas.microsoft.com/office/drawing/2014/main" xmlns="" id="{57A1457D-4814-4A20-81E4-74AF39D6FE6F}"/>
              </a:ext>
            </a:extLst>
          </p:cNvPr>
          <p:cNvPicPr>
            <a:picLocks noChangeAspect="1"/>
          </p:cNvPicPr>
          <p:nvPr/>
        </p:nvPicPr>
        <p:blipFill>
          <a:blip r:embed="rId7">
            <a:extLst>
              <a:ext uri="{28A0092B-C50C-407E-A947-70E740481C1C}">
                <a14:useLocalDpi xmlns:a14="http://schemas.microsoft.com/office/drawing/2010/main" val="0"/>
              </a:ext>
            </a:extLst>
          </a:blip>
          <a:srcRect r="26007" b="14268"/>
          <a:stretch>
            <a:fillRect/>
          </a:stretch>
        </p:blipFill>
        <p:spPr bwMode="auto">
          <a:xfrm>
            <a:off x="34925" y="4022725"/>
            <a:ext cx="5167313"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2A2DB-D5B2-4074-B9B6-18F8B261D945}"/>
              </a:ext>
            </a:extLst>
          </p:cNvPr>
          <p:cNvSpPr>
            <a:spLocks noGrp="1"/>
          </p:cNvSpPr>
          <p:nvPr>
            <p:ph type="title"/>
          </p:nvPr>
        </p:nvSpPr>
        <p:spPr/>
        <p:txBody>
          <a:bodyPr/>
          <a:lstStyle/>
          <a:p>
            <a:pPr>
              <a:defRPr/>
            </a:pPr>
            <a:r>
              <a:rPr lang="en-GB" kern="1200" dirty="0">
                <a:latin typeface="+mn-lt"/>
                <a:ea typeface="+mn-ea"/>
                <a:cs typeface="+mn-cs"/>
              </a:rPr>
              <a:t>What is modern slavery?</a:t>
            </a:r>
          </a:p>
        </p:txBody>
      </p:sp>
      <p:pic>
        <p:nvPicPr>
          <p:cNvPr id="6" name="sOHq0MlN3PY">
            <a:extLst>
              <a:ext uri="{FF2B5EF4-FFF2-40B4-BE49-F238E27FC236}">
                <a16:creationId xmlns:a16="http://schemas.microsoft.com/office/drawing/2014/main" xmlns="" id="{1898E038-8F25-4B62-AB5F-6ED46BC08415}"/>
              </a:ext>
            </a:extLst>
          </p:cNvPr>
          <p:cNvPicPr>
            <a:picLocks noGrp="1" noRot="1" noChangeAspect="1"/>
          </p:cNvPicPr>
          <p:nvPr>
            <p:ph idx="1"/>
            <a:videoFile r:link="rId1"/>
          </p:nvPr>
        </p:nvPicPr>
        <p:blipFill>
          <a:blip r:embed="rId4"/>
          <a:stretch>
            <a:fillRect/>
          </a:stretch>
        </p:blipFill>
        <p:spPr>
          <a:xfrm>
            <a:off x="1104900" y="1219200"/>
            <a:ext cx="6851650" cy="3854450"/>
          </a:xfrm>
        </p:spPr>
      </p:pic>
      <p:sp>
        <p:nvSpPr>
          <p:cNvPr id="20484" name="TextBox 3">
            <a:extLst>
              <a:ext uri="{FF2B5EF4-FFF2-40B4-BE49-F238E27FC236}">
                <a16:creationId xmlns:a16="http://schemas.microsoft.com/office/drawing/2014/main" xmlns="" id="{70680EEE-D962-4FD2-8C9E-3B081EAEDFDA}"/>
              </a:ext>
            </a:extLst>
          </p:cNvPr>
          <p:cNvSpPr txBox="1">
            <a:spLocks noChangeArrowheads="1"/>
          </p:cNvSpPr>
          <p:nvPr/>
        </p:nvSpPr>
        <p:spPr bwMode="auto">
          <a:xfrm>
            <a:off x="3708400" y="5229225"/>
            <a:ext cx="4273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panose="020B0604020202020204" pitchFamily="34" charset="0"/>
              <a:buBlip>
                <a:blip r:embed="rId5"/>
              </a:buBlip>
              <a:defRPr sz="3200">
                <a:solidFill>
                  <a:schemeClr val="tx1"/>
                </a:solidFill>
                <a:latin typeface="Arial" panose="020B0604020202020204" pitchFamily="34" charset="0"/>
                <a:ea typeface="ヒラギノ角ゴ Pro W3"/>
                <a:cs typeface="ヒラギノ角ゴ Pro W3"/>
              </a:defRPr>
            </a:lvl1pPr>
            <a:lvl2pPr marL="742950" indent="-285750">
              <a:spcBef>
                <a:spcPct val="20000"/>
              </a:spcBef>
              <a:buClr>
                <a:schemeClr val="bg2"/>
              </a:buClr>
              <a:buFont typeface="Arial" panose="020B0604020202020204" pitchFamily="34" charset="0"/>
              <a:buChar char="■"/>
              <a:defRPr sz="2800">
                <a:solidFill>
                  <a:schemeClr val="tx1"/>
                </a:solidFill>
                <a:latin typeface="Arial" panose="020B0604020202020204" pitchFamily="34" charset="0"/>
                <a:ea typeface="ヒラギノ角ゴ Pro W3"/>
                <a:cs typeface="ヒラギノ角ゴ Pro W3"/>
              </a:defRPr>
            </a:lvl2pPr>
            <a:lvl3pPr marL="1143000" indent="-228600">
              <a:spcBef>
                <a:spcPct val="20000"/>
              </a:spcBef>
              <a:buClr>
                <a:schemeClr val="bg2"/>
              </a:buClr>
              <a:buFont typeface="Arial" panose="020B0604020202020204" pitchFamily="34" charset="0"/>
              <a:buChar char="■"/>
              <a:defRPr sz="2400">
                <a:solidFill>
                  <a:schemeClr val="tx1"/>
                </a:solidFill>
                <a:latin typeface="Arial" panose="020B0604020202020204" pitchFamily="34" charset="0"/>
                <a:ea typeface="ヒラギノ角ゴ Pro W3"/>
                <a:cs typeface="ヒラギノ角ゴ Pro W3"/>
              </a:defRPr>
            </a:lvl3pPr>
            <a:lvl4pPr marL="16002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4pPr>
            <a:lvl5pPr marL="2057400" indent="-228600">
              <a:spcBef>
                <a:spcPct val="20000"/>
              </a:spcBef>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lr>
                <a:schemeClr val="bg2"/>
              </a:buClr>
              <a:buFont typeface="Arial" panose="020B0604020202020204" pitchFamily="34" charset="0"/>
              <a:buChar char="■"/>
              <a:defRPr sz="2000">
                <a:solidFill>
                  <a:schemeClr val="tx1"/>
                </a:solidFill>
                <a:latin typeface="Arial" panose="020B0604020202020204" pitchFamily="34" charset="0"/>
                <a:ea typeface="ヒラギノ角ゴ Pro W3"/>
                <a:cs typeface="ヒラギノ角ゴ Pro W3"/>
              </a:defRPr>
            </a:lvl9pPr>
          </a:lstStyle>
          <a:p>
            <a:pPr algn="r">
              <a:spcBef>
                <a:spcPct val="0"/>
              </a:spcBef>
              <a:buClrTx/>
              <a:buFontTx/>
              <a:buNone/>
            </a:pPr>
            <a:r>
              <a:rPr lang="en-GB" altLang="en-US" sz="1200"/>
              <a:t>International Labour Organisation: https://www.youtube.com/watch?v=sOHq0MlN3PY</a:t>
            </a:r>
          </a:p>
        </p:txBody>
      </p:sp>
      <p:sp>
        <p:nvSpPr>
          <p:cNvPr id="5" name="Rectangle 4">
            <a:extLst>
              <a:ext uri="{FF2B5EF4-FFF2-40B4-BE49-F238E27FC236}">
                <a16:creationId xmlns:a16="http://schemas.microsoft.com/office/drawing/2014/main" xmlns="" id="{80031FA1-ED80-414B-9414-C3F1669807B9}"/>
              </a:ext>
            </a:extLst>
          </p:cNvPr>
          <p:cNvSpPr/>
          <p:nvPr/>
        </p:nvSpPr>
        <p:spPr bwMode="auto">
          <a:xfrm>
            <a:off x="0" y="5805488"/>
            <a:ext cx="9144000" cy="1052512"/>
          </a:xfrm>
          <a:prstGeom prst="rect">
            <a:avLst/>
          </a:prstGeom>
          <a:solidFill>
            <a:schemeClr val="accent3">
              <a:lumMod val="85000"/>
            </a:schemeClr>
          </a:solidFill>
          <a:ln w="9525" cap="flat" cmpd="sng" algn="ctr">
            <a:noFill/>
            <a:prstDash val="solid"/>
            <a:round/>
            <a:headEnd type="none" w="med" len="med"/>
            <a:tailEnd type="none" w="med" len="med"/>
          </a:ln>
          <a:effectLst/>
        </p:spPr>
        <p:txBody>
          <a:bodyPr/>
          <a:lstStyle/>
          <a:p>
            <a:pPr eaLnBrk="1" hangingPunct="1">
              <a:defRPr/>
            </a:pPr>
            <a:endParaRPr lang="en-GB">
              <a:solidFill>
                <a:srgbClr val="000000"/>
              </a:solidFill>
              <a:latin typeface="Arial" charset="0"/>
              <a:ea typeface="ヒラギノ角ゴ Pro W3" charset="0"/>
              <a:cs typeface="+mn-cs"/>
            </a:endParaRPr>
          </a:p>
        </p:txBody>
      </p:sp>
      <p:pic>
        <p:nvPicPr>
          <p:cNvPr id="20486" name="Picture 9">
            <a:extLst>
              <a:ext uri="{FF2B5EF4-FFF2-40B4-BE49-F238E27FC236}">
                <a16:creationId xmlns:a16="http://schemas.microsoft.com/office/drawing/2014/main" xmlns="" id="{2F30A249-439D-4872-AF98-57FD31ACDAB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6484938"/>
            <a:ext cx="377983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a:extLst>
              <a:ext uri="{FF2B5EF4-FFF2-40B4-BE49-F238E27FC236}">
                <a16:creationId xmlns:a16="http://schemas.microsoft.com/office/drawing/2014/main" xmlns="" id="{8FDE5AA4-A3E4-4AC1-A883-45D7FA96372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88" y="5827713"/>
            <a:ext cx="1585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theme1.xml><?xml version="1.0" encoding="utf-8"?>
<a:theme xmlns:a="http://schemas.openxmlformats.org/drawingml/2006/main" name="CA PowerPoint Template v2">
  <a:themeElements>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Arial" charset="0"/>
            <a:ea typeface="ヒラギノ角ゴ Pro W3" charset="0"/>
          </a:defRPr>
        </a:defPPr>
      </a:lstStyle>
    </a:lnDef>
  </a:objectDefaults>
  <a:extraClrSchemeLst>
    <a:extraClrScheme>
      <a:clrScheme name="CA PowerPoint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 PowerPoint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 PowerPoint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 PowerPoint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 PowerPoint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 PowerPoint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 PowerPoint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 PowerPoint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 PowerPoint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 PowerPoint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 PowerPoint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 PowerPoint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rchiving xmlns="2bb3e31f-7782-410d-90bb-c35c0fd9a2d7">Keep here</Archiving>
    <Language xmlns="2bb3e31f-7782-410d-90bb-c35c0fd9a2d7">English</Language>
    <Team xmlns="2bb3e31f-7782-410d-90bb-c35c0fd9a2d7" xsi:nil="true"/>
    <Country xmlns="2bb3e31f-7782-410d-90bb-c35c0fd9a2d7">England</Country>
    <Status xmlns="2bb3e31f-7782-410d-90bb-c35c0fd9a2d7" xsi:nil="true"/>
    <Region xmlns="2bb3e31f-7782-410d-90bb-c35c0fd9a2d7" xsi:nil="true"/>
    <Division xmlns="2bb3e31f-7782-410d-90bb-c35c0fd9a2d7">(none)</Division>
    <SharedWithUsers xmlns="ad309c07-4c35-48dd-8046-3abd65c09608">
      <UserInfo>
        <DisplayName>Yitna Tekaligne</DisplayName>
        <AccountId>981</AccountId>
        <AccountType/>
      </UserInfo>
      <UserInfo>
        <DisplayName>Mary Mulligan</DisplayName>
        <AccountId>640</AccountId>
        <AccountType/>
      </UserInfo>
    </SharedWithUsers>
    <Doc_x0020_type xmlns="2bb3e31f-7782-410d-90bb-c35c0fd9a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95C53C4D9B544FA9E6A19634272E6B" ma:contentTypeVersion="20" ma:contentTypeDescription="Create a new document." ma:contentTypeScope="" ma:versionID="38c9d00808f85072b3b94ed91bee20b4">
  <xsd:schema xmlns:xsd="http://www.w3.org/2001/XMLSchema" xmlns:xs="http://www.w3.org/2001/XMLSchema" xmlns:p="http://schemas.microsoft.com/office/2006/metadata/properties" xmlns:ns2="2bb3e31f-7782-410d-90bb-c35c0fd9a2d7" xmlns:ns3="ad309c07-4c35-48dd-8046-3abd65c09608" xmlns:ns4="3b22ef2c-1d67-4806-907d-fb67f8dc9c71" targetNamespace="http://schemas.microsoft.com/office/2006/metadata/properties" ma:root="true" ma:fieldsID="8301c930fceb0d88f3da26cfc45893f3" ns2:_="" ns3:_="" ns4:_="">
    <xsd:import namespace="2bb3e31f-7782-410d-90bb-c35c0fd9a2d7"/>
    <xsd:import namespace="ad309c07-4c35-48dd-8046-3abd65c09608"/>
    <xsd:import namespace="3b22ef2c-1d67-4806-907d-fb67f8dc9c71"/>
    <xsd:element name="properties">
      <xsd:complexType>
        <xsd:sequence>
          <xsd:element name="documentManagement">
            <xsd:complexType>
              <xsd:all>
                <xsd:element ref="ns2:Archiving" minOccurs="0"/>
                <xsd:element ref="ns2:Country" minOccurs="0"/>
                <xsd:element ref="ns2:Division" minOccurs="0"/>
                <xsd:element ref="ns2:Doc_x0020_type" minOccurs="0"/>
                <xsd:element ref="ns2:Language" minOccurs="0"/>
                <xsd:element ref="ns2:Region" minOccurs="0"/>
                <xsd:element ref="ns2:Status" minOccurs="0"/>
                <xsd:element ref="ns2:Team"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3e31f-7782-410d-90bb-c35c0fd9a2d7" elementFormDefault="qualified">
    <xsd:import namespace="http://schemas.microsoft.com/office/2006/documentManagement/types"/>
    <xsd:import namespace="http://schemas.microsoft.com/office/infopath/2007/PartnerControls"/>
    <xsd:element name="Archiving" ma:index="8" nillable="true" ma:displayName="Archiving" ma:format="Dropdown" ma:internalName="Archiving">
      <xsd:simpleType>
        <xsd:restriction base="dms:Choice">
          <xsd:enumeration value="Keep here"/>
          <xsd:enumeration value="Move to archive"/>
          <xsd:enumeration value="Delete"/>
          <xsd:enumeration value="--"/>
        </xsd:restriction>
      </xsd:simpleType>
    </xsd:element>
    <xsd:element name="Country" ma:index="9" nillable="true" ma:displayName="Country" ma:format="Dropdown" ma:internalName="Country">
      <xsd:simpleType>
        <xsd:restriction base="dms:Choice">
          <xsd:enumeration value="Afghanistan"/>
          <xsd:enumeration value="Angola"/>
          <xsd:enumeration value="Bangladesh"/>
          <xsd:enumeration value="Bolivia"/>
          <xsd:enumeration value="Brazil"/>
          <xsd:enumeration value="Burkina Faso"/>
          <xsd:enumeration value="Burma"/>
          <xsd:enumeration value="Burundi"/>
          <xsd:enumeration value="Cambodia"/>
          <xsd:enumeration value="Chad"/>
          <xsd:enumeration value="Chile"/>
          <xsd:enumeration value="Colombia"/>
          <xsd:enumeration value="Congo, Democratic Republic of"/>
          <xsd:enumeration value="Dominican Republic"/>
          <xsd:enumeration value="Egypt"/>
          <xsd:enumeration value="El Salvador"/>
          <xsd:enumeration value="England"/>
          <xsd:enumeration value="Ethiopia"/>
          <xsd:enumeration value="Ghana"/>
          <xsd:enumeration value="Guatemala"/>
          <xsd:enumeration value="Haiti"/>
          <xsd:enumeration value="Honduras"/>
          <xsd:enumeration value="India"/>
          <xsd:enumeration value="Indonesia"/>
          <xsd:enumeration value="Iraq"/>
          <xsd:enumeration value="Ireland"/>
          <xsd:enumeration value="Israel"/>
          <xsd:enumeration value="Jamaica"/>
          <xsd:enumeration value="Kazakhstan"/>
          <xsd:enumeration value="Kenya"/>
          <xsd:enumeration value="Kyrgyzstan"/>
          <xsd:enumeration value="Lebanon"/>
          <xsd:enumeration value="Mali"/>
          <xsd:enumeration value="Mozambique"/>
          <xsd:enumeration value="Nicaragua"/>
          <xsd:enumeration value="Niger"/>
          <xsd:enumeration value="Nigeria"/>
          <xsd:enumeration value="Palestinian Territory, occupied"/>
          <xsd:enumeration value="Peru"/>
          <xsd:enumeration value="Philippines"/>
          <xsd:enumeration value="Rwanda"/>
          <xsd:enumeration value="Scotland"/>
          <xsd:enumeration value="Senegal"/>
          <xsd:enumeration value="Sierra Leone"/>
          <xsd:enumeration value="South Africa"/>
          <xsd:enumeration value="Sri Lanka"/>
          <xsd:enumeration value="Sudan"/>
          <xsd:enumeration value="Tajikistan"/>
          <xsd:enumeration value="Tanzania"/>
          <xsd:enumeration value="Uganda"/>
          <xsd:enumeration value="Uzbekistan"/>
          <xsd:enumeration value="Wales"/>
          <xsd:enumeration value="Zambia"/>
          <xsd:enumeration value="Zimbabwe"/>
        </xsd:restriction>
      </xsd:simpleType>
    </xsd:element>
    <xsd:element name="Division" ma:index="10" nillable="true" ma:displayName="Division" ma:default="(none)" ma:format="Dropdown" ma:internalName="Division">
      <xsd:simpleType>
        <xsd:restriction base="dms:Choice">
          <xsd:enumeration value="(none)"/>
          <xsd:enumeration value="Africa"/>
          <xsd:enumeration value="Asia / Middle East"/>
          <xsd:enumeration value="Campaigns"/>
          <xsd:enumeration value="Community"/>
          <xsd:enumeration value="Directorate"/>
          <xsd:enumeration value="England"/>
          <xsd:enumeration value="Finance and Facilities management"/>
          <xsd:enumeration value="Global Advocacy / Policy"/>
          <xsd:enumeration value="HR"/>
          <xsd:enumeration value="Humanitarian"/>
          <xsd:enumeration value="IIC"/>
          <xsd:enumeration value="Information Systems"/>
          <xsd:enumeration value="Ireland"/>
          <xsd:enumeration value="Latin America/ Caribbean"/>
          <xsd:enumeration value="MSRD"/>
          <xsd:enumeration value="Media"/>
          <xsd:enumeration value="Programme Funding"/>
          <xsd:enumeration value="Programme Support / Development"/>
          <xsd:enumeration value="Publishing"/>
          <xsd:enumeration value="Schools / Youth"/>
          <xsd:enumeration value="Scotland"/>
          <xsd:enumeration value="Wales"/>
        </xsd:restriction>
      </xsd:simpleType>
    </xsd:element>
    <xsd:element name="Doc_x0020_type" ma:index="11" nillable="true" ma:displayName="Doc type" ma:format="Dropdown" ma:internalName="Doc_x0020_type">
      <xsd:simpleType>
        <xsd:restriction base="dms:Choice">
          <xsd:enumeration value="Agenda"/>
          <xsd:enumeration value="Budget"/>
          <xsd:enumeration value="Design"/>
          <xsd:enumeration value="Email"/>
          <xsd:enumeration value="External Publication"/>
          <xsd:enumeration value="Guidance"/>
          <xsd:enumeration value="Invoice"/>
          <xsd:enumeration value="Letter / Memo"/>
          <xsd:enumeration value="List"/>
          <xsd:enumeration value="Minutes"/>
          <xsd:enumeration value="Paper"/>
          <xsd:enumeration value="Policy / Procedure"/>
          <xsd:enumeration value="Planning"/>
          <xsd:enumeration value="Report / Review"/>
          <xsd:enumeration value="Presentation"/>
          <xsd:enumeration value="Publication"/>
          <xsd:enumeration value="Spreadsheet"/>
          <xsd:enumeration value="Training"/>
          <xsd:enumeration value="Other"/>
        </xsd:restriction>
      </xsd:simpleType>
    </xsd:element>
    <xsd:element name="Language" ma:index="12" nillable="true" ma:displayName="Language" ma:format="Dropdown" ma:internalName="Language">
      <xsd:simpleType>
        <xsd:restriction base="dms:Choice">
          <xsd:enumeration value="Afrikaans"/>
          <xsd:enumeration value="Amharic"/>
          <xsd:enumeration value="Arabic"/>
          <xsd:enumeration value="Armenian"/>
          <xsd:enumeration value="Aymara"/>
          <xsd:enumeration value="Bahasa"/>
          <xsd:enumeration value="Bantu"/>
          <xsd:enumeration value="Bemba"/>
          <xsd:enumeration value="Bengali"/>
          <xsd:enumeration value="Brazilian Portugese"/>
          <xsd:enumeration value="Bulgarian"/>
          <xsd:enumeration value="Burmese"/>
          <xsd:enumeration value="Cantonese (Chinese)"/>
          <xsd:enumeration value="Cebuano"/>
          <xsd:enumeration value="Chichewa"/>
          <xsd:enumeration value="Chinese (Mandarin)"/>
          <xsd:enumeration value="Creole"/>
          <xsd:enumeration value="Creole (Haitian)"/>
          <xsd:enumeration value="Dari / Persian (Eastern Farsi)"/>
          <xsd:enumeration value="Dutch"/>
          <xsd:enumeration value="English"/>
          <xsd:enumeration value="Filipino"/>
          <xsd:enumeration value="Finnish"/>
          <xsd:enumeration value="French"/>
          <xsd:enumeration value="Gaelic"/>
          <xsd:enumeration value="German"/>
          <xsd:enumeration value="Gujarati"/>
          <xsd:enumeration value="Hausa"/>
          <xsd:enumeration value="Hebrew"/>
          <xsd:enumeration value="Herero"/>
          <xsd:enumeration value="Hindi"/>
          <xsd:enumeration value="Ibo"/>
          <xsd:enumeration value="Indonesian"/>
          <xsd:enumeration value="Italian"/>
          <xsd:enumeration value="Japanese"/>
          <xsd:enumeration value="Kaonda"/>
          <xsd:enumeration value="Khmer (Cambodian)"/>
          <xsd:enumeration value="Kinyarwanda"/>
          <xsd:enumeration value="Krio"/>
          <xsd:enumeration value="Kurdish"/>
          <xsd:enumeration value="Komwe"/>
          <xsd:enumeration value="Lozi"/>
          <xsd:enumeration value="Lunda"/>
          <xsd:enumeration value="Luvale"/>
          <xsd:enumeration value="Makhuwa"/>
          <xsd:enumeration value="Malagasy"/>
          <xsd:enumeration value="Malay"/>
          <xsd:enumeration value="Maltese"/>
          <xsd:enumeration value="Masha"/>
          <xsd:enumeration value="Mende"/>
          <xsd:enumeration value="Nama"/>
          <xsd:enumeration value="Ndebele"/>
          <xsd:enumeration value="Norwegian"/>
          <xsd:enumeration value="Nyanja"/>
          <xsd:enumeration value="Oshivambo"/>
          <xsd:enumeration value="Pashtu / Pashto"/>
          <xsd:enumeration value="Patwa (Jamaica)"/>
          <xsd:enumeration value="Pedi"/>
          <xsd:enumeration value="Portugese"/>
          <xsd:enumeration value="Punjabi"/>
          <xsd:enumeration value="Quechua"/>
          <xsd:enumeration value="Russian"/>
          <xsd:enumeration value="Sena"/>
          <xsd:enumeration value="Shona"/>
          <xsd:enumeration value="Sinhalese"/>
          <xsd:enumeration value="Somali"/>
          <xsd:enumeration value="Sotho"/>
          <xsd:enumeration value="Spanish"/>
          <xsd:enumeration value="Spanish (Latin American)"/>
          <xsd:enumeration value="Swahili"/>
          <xsd:enumeration value="Swati"/>
          <xsd:enumeration value="Tagalog"/>
          <xsd:enumeration value="Tajik"/>
          <xsd:enumeration value="Tamil"/>
          <xsd:enumeration value="Temne"/>
          <xsd:enumeration value="Tigrigna"/>
          <xsd:enumeration value="Tonga"/>
          <xsd:enumeration value="Tsonga"/>
          <xsd:enumeration value="Tswana"/>
          <xsd:enumeration value="Turkish"/>
          <xsd:enumeration value="Urdu"/>
          <xsd:enumeration value="Uzbeck"/>
          <xsd:enumeration value="Venda"/>
          <xsd:enumeration value="Welsh"/>
          <xsd:enumeration value="Xhosa"/>
          <xsd:enumeration value="Zulu"/>
        </xsd:restriction>
      </xsd:simpleType>
    </xsd:element>
    <xsd:element name="Region" ma:index="13" nillable="true" ma:displayName="Region" ma:default="(none)" ma:format="Dropdown" ma:internalName="Region">
      <xsd:simpleType>
        <xsd:restriction base="dms:Choice">
          <xsd:enumeration value="(none)"/>
          <xsd:enumeration value="All Christian Aid"/>
          <xsd:enumeration value="International only"/>
          <xsd:enumeration value="Africa"/>
          <xsd:enumeration value="Asia Middle East"/>
          <xsd:enumeration value="England, Scotland, Ireland, Wales"/>
          <xsd:enumeration value="Latin America, Caribbean, Global"/>
        </xsd:restriction>
      </xsd:simpleType>
    </xsd:element>
    <xsd:element name="Status" ma:index="14" nillable="true" ma:displayName="Status" ma:format="Dropdown" ma:internalName="Status">
      <xsd:simpleType>
        <xsd:restriction base="dms:Choice">
          <xsd:enumeration value="Final"/>
          <xsd:enumeration value="Awaiting approval"/>
          <xsd:enumeration value="For review"/>
          <xsd:enumeration value="Draft"/>
        </xsd:restriction>
      </xsd:simpleType>
    </xsd:element>
    <xsd:element name="Team" ma:index="15" nillable="true" ma:displayName="Team" ma:format="Dropdown" ma:internalName="Team">
      <xsd:simpleType>
        <xsd:restriction base="dms:Choice">
          <xsd:enumeration value="Account Direction / Marketing Communications"/>
          <xsd:enumeration value="Administration"/>
          <xsd:enumeration value="Advocacy"/>
          <xsd:enumeration value="Afghanistan"/>
          <xsd:enumeration value="Africa Divisional Support Unit"/>
          <xsd:enumeration value="Africa (UK)"/>
          <xsd:enumeration value="Africa Policy &amp; Advocacy"/>
          <xsd:enumeration value="Africa Programme Policy"/>
          <xsd:enumeration value="Africa support"/>
          <xsd:enumeration value="Angola"/>
          <xsd:enumeration value="Asia and Middle East (UK)"/>
          <xsd:enumeration value="Asia &amp; Middle East (UK)"/>
          <xsd:enumeration value="Advocacy"/>
          <xsd:enumeration value="Audit"/>
          <xsd:enumeration value="Burkina Faso"/>
          <xsd:enumeration value="Broadcast"/>
          <xsd:enumeration value="Burundi"/>
          <xsd:enumeration value="Burkina Faso"/>
          <xsd:enumeration value="Business Development and Support Unit"/>
          <xsd:enumeration value="Business Development"/>
          <xsd:enumeration value="Campaigns"/>
          <xsd:enumeration value="Caribbean"/>
          <xsd:enumeration value="CBCO"/>
          <xsd:enumeration value="Central America"/>
          <xsd:enumeration value="Central America"/>
          <xsd:enumeration value="Central Asia"/>
          <xsd:enumeration value="Church Appeals"/>
          <xsd:enumeration value="Churches and Young People"/>
          <xsd:enumeration value="CIU"/>
          <xsd:enumeration value="Communications: Communications and Information Unit (CIU)"/>
          <xsd:enumeration value="Communications: Accounts"/>
          <xsd:enumeration value="Communications: Design"/>
          <xsd:enumeration value="Communications: Editorial"/>
          <xsd:enumeration value="Communications: International &amp; Donor Communications Unit (IDCU)"/>
          <xsd:enumeration value="Communications: Marketing Communications"/>
          <xsd:enumeration value="Communications: Press Office"/>
          <xsd:enumeration value="Communications: Production"/>
          <xsd:enumeration value="Community Communications"/>
          <xsd:enumeration value="Democratic Republic of Congo"/>
          <xsd:enumeration value="Design and Art Direction"/>
          <xsd:enumeration value="Design and Production"/>
          <xsd:enumeration value="DfID Youth Volunteering"/>
          <xsd:enumeration value="Digital"/>
          <xsd:enumeration value="Directorate"/>
          <xsd:enumeration value="East Africa"/>
          <xsd:enumeration value="East Anglia"/>
          <xsd:enumeration value="East Midlands"/>
          <xsd:enumeration value="Editorial"/>
          <xsd:enumeration value="Ethiopia"/>
          <xsd:enumeration value="Events"/>
          <xsd:enumeration value="Facilities Management"/>
          <xsd:enumeration value="Finance"/>
          <xsd:enumeration value="Ghana"/>
          <xsd:enumeration value="Head of Division"/>
          <xsd:enumeration value="Head of Division/ Divisional Administration"/>
          <xsd:enumeration value="HIV"/>
          <xsd:enumeration value="HR services"/>
          <xsd:enumeration value="Humanitarian"/>
          <xsd:enumeration value="Humanitarian Practice, Advocacy and Accountability"/>
          <xsd:enumeration value="Humanitarian Programmes Unit"/>
          <xsd:enumeration value="Human Resources"/>
          <xsd:enumeration value="India"/>
          <xsd:enumeration value="Information Systems"/>
          <xsd:enumeration value="Information and Communication Technology"/>
          <xsd:enumeration value="Infrastructure and Operations"/>
          <xsd:enumeration value="Interactive Marketing"/>
          <xsd:enumeration value="Internal Audit"/>
          <xsd:enumeration value="Insight"/>
          <xsd:enumeration value="International Directorate"/>
          <xsd:enumeration value="Intranet and Internal Communications"/>
          <xsd:enumeration value="InspirAction Spain"/>
          <xsd:enumeration value="IRC"/>
          <xsd:enumeration value="Ireland"/>
          <xsd:enumeration value="Kenya"/>
          <xsd:enumeration value="LAC (regional)"/>
          <xsd:enumeration value="LAC (UK)"/>
          <xsd:enumeration value="Learning and Development"/>
          <xsd:enumeration value="Legacies"/>
          <xsd:enumeration value="London"/>
          <xsd:enumeration value="Major Gifts"/>
          <xsd:enumeration value="Malawi"/>
          <xsd:enumeration value="Mali"/>
          <xsd:enumeration value="Management Information/ Legacy Administration"/>
          <xsd:enumeration value="Media"/>
          <xsd:enumeration value="Middle East"/>
          <xsd:enumeration value="Mozambique"/>
          <xsd:enumeration value="Myanmar"/>
          <xsd:enumeration value="Nigeria"/>
          <xsd:enumeration value="North East"/>
          <xsd:enumeration value="North West"/>
          <xsd:enumeration value="Norwich"/>
          <xsd:enumeration value="Oxford"/>
          <xsd:enumeration value="Peterborough"/>
          <xsd:enumeration value="Personal assistant"/>
          <xsd:enumeration value="Photo Unit"/>
          <xsd:enumeration value="Philanthropy and partnerships"/>
          <xsd:enumeration value="Platform 2"/>
          <xsd:enumeration value="Programme impact and learning"/>
          <xsd:enumeration value="Programme Funding"/>
          <xsd:enumeration value="Programme performance"/>
          <xsd:enumeration value="Project Office"/>
          <xsd:enumeration value="Publishing"/>
          <xsd:enumeration value="Rooftop"/>
          <xsd:enumeration value="Rwanda and Burundi"/>
          <xsd:enumeration value="Sahel – Burkina Faso"/>
          <xsd:enumeration value="Sahel - Mali"/>
          <xsd:enumeration value="Scotland"/>
          <xsd:enumeration value="Sierra Leone"/>
          <xsd:enumeration value="South Africa"/>
          <xsd:enumeration value="South America"/>
          <xsd:enumeration value="South Asia"/>
          <xsd:enumeration value="South East Asia"/>
          <xsd:enumeration value="South East"/>
          <xsd:enumeration value="South Sudan"/>
          <xsd:enumeration value="South West"/>
          <xsd:enumeration value="Strategy and Internal Communications"/>
          <xsd:enumeration value="Strategy and Performance"/>
          <xsd:enumeration value="Sudan"/>
          <xsd:enumeration value="Supporter &amp; Community partnerships directorate"/>
          <xsd:enumeration value="Supporter Engagement"/>
          <xsd:enumeration value="Supporter Relations"/>
          <xsd:enumeration value="Systems Development"/>
          <xsd:enumeration value="Tanzania"/>
          <xsd:enumeration value="Training"/>
          <xsd:enumeration value="Theology"/>
          <xsd:enumeration value="Video Unit"/>
          <xsd:enumeration value="Volunteering and Community Action"/>
          <xsd:enumeration value="Wales"/>
          <xsd:enumeration value="Web"/>
          <xsd:enumeration value="West"/>
          <xsd:enumeration value="West Midlands"/>
          <xsd:enumeration value="Yorkshire"/>
          <xsd:enumeration value="Youth Marketing"/>
          <xsd:enumeration value="Youth Marketing and Innovations"/>
          <xsd:enumeration value="Zambia"/>
          <xsd:enumeration value="Zimbabwe"/>
        </xsd:restriction>
      </xsd:simpleType>
    </xsd:element>
  </xsd:schema>
  <xsd:schema xmlns:xsd="http://www.w3.org/2001/XMLSchema" xmlns:xs="http://www.w3.org/2001/XMLSchema" xmlns:dms="http://schemas.microsoft.com/office/2006/documentManagement/types" xmlns:pc="http://schemas.microsoft.com/office/infopath/2007/PartnerControls" targetNamespace="ad309c07-4c35-48dd-8046-3abd65c09608"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3b22ef2c-1d67-4806-907d-fb67f8dc9c71"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description="" ma:internalName="MediaServiceAutoTags" ma:readOnly="true">
      <xsd:simpleType>
        <xsd:restriction base="dms:Text"/>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Location" ma:index="24" nillable="true" ma:displayName="MediaServiceLocation" ma:description="" ma:internalName="MediaServiceLocation"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85545-A5B0-4B62-9DC6-41036DEEA000}">
  <ds:schemaRef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ad309c07-4c35-48dd-8046-3abd65c09608"/>
    <ds:schemaRef ds:uri="http://schemas.microsoft.com/office/2006/metadata/properties"/>
    <ds:schemaRef ds:uri="3b22ef2c-1d67-4806-907d-fb67f8dc9c71"/>
    <ds:schemaRef ds:uri="http://www.w3.org/XML/1998/namespace"/>
    <ds:schemaRef ds:uri="http://schemas.openxmlformats.org/package/2006/metadata/core-properties"/>
    <ds:schemaRef ds:uri="2bb3e31f-7782-410d-90bb-c35c0fd9a2d7"/>
  </ds:schemaRefs>
</ds:datastoreItem>
</file>

<file path=customXml/itemProps2.xml><?xml version="1.0" encoding="utf-8"?>
<ds:datastoreItem xmlns:ds="http://schemas.openxmlformats.org/officeDocument/2006/customXml" ds:itemID="{E0C9DA8A-9C49-41E8-A0B8-3A6E58A3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3e31f-7782-410d-90bb-c35c0fd9a2d7"/>
    <ds:schemaRef ds:uri="ad309c07-4c35-48dd-8046-3abd65c09608"/>
    <ds:schemaRef ds:uri="3b22ef2c-1d67-4806-907d-fb67f8dc9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30669D-46F2-4990-B8F0-42722FF6A691}">
  <ds:schemaRefs>
    <ds:schemaRef ds:uri="http://schemas.microsoft.com/office/2006/metadata/longProperties"/>
  </ds:schemaRefs>
</ds:datastoreItem>
</file>

<file path=customXml/itemProps4.xml><?xml version="1.0" encoding="utf-8"?>
<ds:datastoreItem xmlns:ds="http://schemas.openxmlformats.org/officeDocument/2006/customXml" ds:itemID="{102C7CA5-3591-4253-ABB8-E370C97A9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9346</TotalTime>
  <Words>1490</Words>
  <Application>Microsoft Macintosh PowerPoint</Application>
  <PresentationFormat>On-screen Show (4:3)</PresentationFormat>
  <Paragraphs>220</Paragraphs>
  <Slides>33</Slides>
  <Notes>32</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Courier New</vt:lpstr>
      <vt:lpstr>MS Mincho</vt:lpstr>
      <vt:lpstr>Arial</vt:lpstr>
      <vt:lpstr>Calibri</vt:lpstr>
      <vt:lpstr>Times New Roman</vt:lpstr>
      <vt:lpstr>ヒラギノ角ゴ Pro W3</vt:lpstr>
      <vt:lpstr>CA PowerPoint Template v2</vt:lpstr>
      <vt:lpstr>PowerPoint.Show.8</vt:lpstr>
      <vt:lpstr>PowerPoint Presentation</vt:lpstr>
      <vt:lpstr>Workshop Agenda</vt:lpstr>
      <vt:lpstr>Welcome   Introductions</vt:lpstr>
      <vt:lpstr>PowerPoint Presentation</vt:lpstr>
      <vt:lpstr>Reflection</vt:lpstr>
      <vt:lpstr>Modern Day Slavery:  An Overview</vt:lpstr>
      <vt:lpstr>How come slavery still happens?</vt:lpstr>
      <vt:lpstr>Global Issue</vt:lpstr>
      <vt:lpstr>What is modern slavery?</vt:lpstr>
      <vt:lpstr>ILO indicators of forced labour</vt:lpstr>
      <vt:lpstr>How come slavery still happens?</vt:lpstr>
      <vt:lpstr>Modern Day Slavery:  Response</vt:lpstr>
      <vt:lpstr>Key risk areas for companies</vt:lpstr>
      <vt:lpstr>The Modern Slavery Act has been a game changer</vt:lpstr>
      <vt:lpstr>What does good look like?</vt:lpstr>
      <vt:lpstr> Discipleship Challenges:  Leading Change:  Examples</vt:lpstr>
      <vt:lpstr>Breakout Session (25min)  - Have you looked at this in your business already?  - Is there any lessons that you can share?   - If you haven’t undertaken this kind of challenge before, what support do you think you might need? </vt:lpstr>
      <vt:lpstr>PowerPoint Presentation</vt:lpstr>
      <vt:lpstr> Discipleship Challenges:  Provoking a community of change</vt:lpstr>
      <vt:lpstr>PowerPoint Presentation</vt:lpstr>
      <vt:lpstr>Breakout Session (15min)  Looking at each challenge   - how could we approach it?  - who could we involve?  - How can we maximise the impact? - What support can Christian Aid give you? </vt:lpstr>
      <vt:lpstr>Inclusive Business Programme Strategy</vt:lpstr>
      <vt:lpstr>PowerPoint Presentation</vt:lpstr>
      <vt:lpstr>Inclusive Business Programme Strategy</vt:lpstr>
      <vt:lpstr>ACRE AT A GLANCE</vt:lpstr>
      <vt:lpstr>PowerPoint Presentation</vt:lpstr>
      <vt:lpstr>Incubator fund:  Case Study</vt:lpstr>
      <vt:lpstr>Incubator fund:  Case Study</vt:lpstr>
      <vt:lpstr>Incubator fund:  Case Study</vt:lpstr>
      <vt:lpstr> Discipleship Challenges:  Resourcing Change</vt:lpstr>
      <vt:lpstr>PowerPoint Presentation</vt:lpstr>
      <vt:lpstr>AOB &amp; Closing Prayer</vt:lpstr>
      <vt:lpstr>PowerPoint Presentation</vt:lpstr>
    </vt:vector>
  </TitlesOfParts>
  <Company>Stephen Coyle</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to go here</dc:title>
  <dc:creator>Stephen Coyle</dc:creator>
  <cp:lastModifiedBy>Theo Gott</cp:lastModifiedBy>
  <cp:revision>186</cp:revision>
  <cp:lastPrinted>2016-10-04T09:33:02Z</cp:lastPrinted>
  <dcterms:created xsi:type="dcterms:W3CDTF">1970-01-01T00:45:34Z</dcterms:created>
  <dcterms:modified xsi:type="dcterms:W3CDTF">2019-06-21T14:41:35Z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
  </property>
  <property fmtid="{D5CDD505-2E9C-101B-9397-08002B2CF9AE}" pid="3" name="InternationalOperationsManual">
    <vt:lpwstr>0</vt:lpwstr>
  </property>
  <property fmtid="{D5CDD505-2E9C-101B-9397-08002B2CF9AE}" pid="4" name="PlanningReportingUnit">
    <vt:lpwstr/>
  </property>
  <property fmtid="{D5CDD505-2E9C-101B-9397-08002B2CF9AE}" pid="5" name="Team">
    <vt:lpwstr/>
  </property>
  <property fmtid="{D5CDD505-2E9C-101B-9397-08002B2CF9AE}" pid="6" name="FocusArea">
    <vt:lpwstr/>
  </property>
  <property fmtid="{D5CDD505-2E9C-101B-9397-08002B2CF9AE}" pid="7" name="DocumentStatus">
    <vt:lpwstr>Final</vt:lpwstr>
  </property>
  <property fmtid="{D5CDD505-2E9C-101B-9397-08002B2CF9AE}" pid="8" name="Region">
    <vt:lpwstr/>
  </property>
  <property fmtid="{D5CDD505-2E9C-101B-9397-08002B2CF9AE}" pid="9" name="Country">
    <vt:lpwstr>England</vt:lpwstr>
  </property>
  <property fmtid="{D5CDD505-2E9C-101B-9397-08002B2CF9AE}" pid="10" name="Language">
    <vt:lpwstr>English</vt:lpwstr>
  </property>
  <property fmtid="{D5CDD505-2E9C-101B-9397-08002B2CF9AE}" pid="11" name="Show in Resources">
    <vt:lpwstr>0</vt:lpwstr>
  </property>
  <property fmtid="{D5CDD505-2E9C-101B-9397-08002B2CF9AE}" pid="12" name="Working with churches">
    <vt:lpwstr/>
  </property>
  <property fmtid="{D5CDD505-2E9C-101B-9397-08002B2CF9AE}" pid="13" name="Archiving">
    <vt:lpwstr>Keep here</vt:lpwstr>
  </property>
  <property fmtid="{D5CDD505-2E9C-101B-9397-08002B2CF9AE}" pid="14" name="ContentType">
    <vt:lpwstr>Christian Aid Document</vt:lpwstr>
  </property>
  <property fmtid="{D5CDD505-2E9C-101B-9397-08002B2CF9AE}" pid="15" name="display_urn:schemas-microsoft-com:office:office#Editor">
    <vt:lpwstr>Kathryn Merritt</vt:lpwstr>
  </property>
  <property fmtid="{D5CDD505-2E9C-101B-9397-08002B2CF9AE}" pid="16" name="display_urn:schemas-microsoft-com:office:office#Author">
    <vt:lpwstr>Kathryn Merritt</vt:lpwstr>
  </property>
  <property fmtid="{D5CDD505-2E9C-101B-9397-08002B2CF9AE}" pid="17" name="SharedWithUsers">
    <vt:lpwstr>981;#Yitna Tekaligne;#640;#Mary Mulligan</vt:lpwstr>
  </property>
  <property fmtid="{D5CDD505-2E9C-101B-9397-08002B2CF9AE}" pid="18" name="Archived">
    <vt:lpwstr>0</vt:lpwstr>
  </property>
  <property fmtid="{D5CDD505-2E9C-101B-9397-08002B2CF9AE}" pid="19" name="display_urn:schemas-microsoft-com:office:office#SharedWithUsers">
    <vt:lpwstr>Yitna Tekaligne;Mary Mulligan</vt:lpwstr>
  </property>
  <property fmtid="{D5CDD505-2E9C-101B-9397-08002B2CF9AE}" pid="20" name="owshiddenversion">
    <vt:lpwstr/>
  </property>
  <property fmtid="{D5CDD505-2E9C-101B-9397-08002B2CF9AE}" pid="21" name="Status">
    <vt:lpwstr/>
  </property>
  <property fmtid="{D5CDD505-2E9C-101B-9397-08002B2CF9AE}" pid="22" name="Doc type">
    <vt:lpwstr/>
  </property>
  <property fmtid="{D5CDD505-2E9C-101B-9397-08002B2CF9AE}" pid="23" name="Division">
    <vt:lpwstr>(none)</vt:lpwstr>
  </property>
  <property fmtid="{D5CDD505-2E9C-101B-9397-08002B2CF9AE}" pid="24" name="ContentTypeId">
    <vt:lpwstr>0x0101008695C53C4D9B544FA9E6A19634272E6B</vt:lpwstr>
  </property>
</Properties>
</file>